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0" r:id="rId5"/>
    <p:sldId id="266" r:id="rId6"/>
    <p:sldId id="282" r:id="rId7"/>
    <p:sldId id="283" r:id="rId8"/>
    <p:sldId id="284" r:id="rId9"/>
    <p:sldId id="267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1" r:id="rId20"/>
    <p:sldId id="276" r:id="rId21"/>
    <p:sldId id="279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0"/>
          </p14:sldIdLst>
        </p14:section>
        <p14:section name="Content Layouts" id="{55C5DDA5-7B87-406B-863F-58EF2417E260}">
          <p14:sldIdLst>
            <p14:sldId id="266"/>
            <p14:sldId id="282"/>
            <p14:sldId id="283"/>
            <p14:sldId id="284"/>
            <p14:sldId id="267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1"/>
            <p14:sldId id="276"/>
            <p14:sldId id="279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A9A9B"/>
    <a:srgbClr val="DEDEDE"/>
    <a:srgbClr val="B4B5B5"/>
    <a:srgbClr val="5E5F60"/>
    <a:srgbClr val="BCBCBD"/>
    <a:srgbClr val="4D4D4C"/>
    <a:srgbClr val="DCDCDC"/>
    <a:srgbClr val="5859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1B433-C110-451F-98A5-2333FC038770}" v="129" dt="2024-07-10T16:57:48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5" autoAdjust="0"/>
    <p:restoredTop sz="82260" autoAdjust="0"/>
  </p:normalViewPr>
  <p:slideViewPr>
    <p:cSldViewPr snapToGrid="0" showGuides="1">
      <p:cViewPr varScale="1">
        <p:scale>
          <a:sx n="78" d="100"/>
          <a:sy n="78" d="100"/>
        </p:scale>
        <p:origin x="509" y="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an Biswas" userId="06a5c99d6b76f42c" providerId="LiveId" clId="{6371B433-C110-451F-98A5-2333FC038770}"/>
    <pc:docChg chg="modSld">
      <pc:chgData name="Arpan Biswas" userId="06a5c99d6b76f42c" providerId="LiveId" clId="{6371B433-C110-451F-98A5-2333FC038770}" dt="2024-07-10T16:57:48.338" v="146"/>
      <pc:docMkLst>
        <pc:docMk/>
      </pc:docMkLst>
      <pc:sldChg chg="addSp delSp modSp mod modAnim">
        <pc:chgData name="Arpan Biswas" userId="06a5c99d6b76f42c" providerId="LiveId" clId="{6371B433-C110-451F-98A5-2333FC038770}" dt="2024-07-10T16:57:48.338" v="146"/>
        <pc:sldMkLst>
          <pc:docMk/>
          <pc:sldMk cId="1415275276" sldId="266"/>
        </pc:sldMkLst>
        <pc:spChg chg="mod">
          <ac:chgData name="Arpan Biswas" userId="06a5c99d6b76f42c" providerId="LiveId" clId="{6371B433-C110-451F-98A5-2333FC038770}" dt="2024-07-10T16:55:42.461" v="19" actId="1076"/>
          <ac:spMkLst>
            <pc:docMk/>
            <pc:sldMk cId="1415275276" sldId="266"/>
            <ac:spMk id="5" creationId="{2E1541B8-01B0-85E8-5D97-A9CC599EFE67}"/>
          </ac:spMkLst>
        </pc:spChg>
        <pc:spChg chg="mod">
          <ac:chgData name="Arpan Biswas" userId="06a5c99d6b76f42c" providerId="LiveId" clId="{6371B433-C110-451F-98A5-2333FC038770}" dt="2024-07-10T16:57:14.228" v="145" actId="1076"/>
          <ac:spMkLst>
            <pc:docMk/>
            <pc:sldMk cId="1415275276" sldId="266"/>
            <ac:spMk id="6" creationId="{6A6641D6-CE45-7CD4-702E-8FBC86FCC9B3}"/>
          </ac:spMkLst>
        </pc:spChg>
        <pc:spChg chg="add mod">
          <ac:chgData name="Arpan Biswas" userId="06a5c99d6b76f42c" providerId="LiveId" clId="{6371B433-C110-451F-98A5-2333FC038770}" dt="2024-07-10T16:56:21.821" v="74" actId="1076"/>
          <ac:spMkLst>
            <pc:docMk/>
            <pc:sldMk cId="1415275276" sldId="266"/>
            <ac:spMk id="10" creationId="{9BF141F9-5448-E1D0-8B0B-961249AB36AD}"/>
          </ac:spMkLst>
        </pc:spChg>
        <pc:spChg chg="add mod">
          <ac:chgData name="Arpan Biswas" userId="06a5c99d6b76f42c" providerId="LiveId" clId="{6371B433-C110-451F-98A5-2333FC038770}" dt="2024-07-10T16:57:07.248" v="144" actId="14100"/>
          <ac:spMkLst>
            <pc:docMk/>
            <pc:sldMk cId="1415275276" sldId="266"/>
            <ac:spMk id="12" creationId="{32DB9482-E19B-297E-8D40-B9B4B622F51F}"/>
          </ac:spMkLst>
        </pc:spChg>
        <pc:picChg chg="mod">
          <ac:chgData name="Arpan Biswas" userId="06a5c99d6b76f42c" providerId="LiveId" clId="{6371B433-C110-451F-98A5-2333FC038770}" dt="2024-07-10T16:55:38.618" v="18" actId="1076"/>
          <ac:picMkLst>
            <pc:docMk/>
            <pc:sldMk cId="1415275276" sldId="266"/>
            <ac:picMk id="4" creationId="{3CC26A8D-4AC4-CFAF-DCF6-C2A8F80FF658}"/>
          </ac:picMkLst>
        </pc:picChg>
        <pc:picChg chg="add mod">
          <ac:chgData name="Arpan Biswas" userId="06a5c99d6b76f42c" providerId="LiveId" clId="{6371B433-C110-451F-98A5-2333FC038770}" dt="2024-07-10T16:55:00.095" v="13" actId="1076"/>
          <ac:picMkLst>
            <pc:docMk/>
            <pc:sldMk cId="1415275276" sldId="266"/>
            <ac:picMk id="7" creationId="{D0E6B10F-832D-EB82-8D8E-C1AB52B2D895}"/>
          </ac:picMkLst>
        </pc:picChg>
        <pc:picChg chg="mod">
          <ac:chgData name="Arpan Biswas" userId="06a5c99d6b76f42c" providerId="LiveId" clId="{6371B433-C110-451F-98A5-2333FC038770}" dt="2024-07-10T16:54:44.697" v="10" actId="1076"/>
          <ac:picMkLst>
            <pc:docMk/>
            <pc:sldMk cId="1415275276" sldId="266"/>
            <ac:picMk id="9" creationId="{98BD6421-4A32-653A-B4E5-9F2E4FD3F85C}"/>
          </ac:picMkLst>
        </pc:picChg>
        <pc:picChg chg="mod">
          <ac:chgData name="Arpan Biswas" userId="06a5c99d6b76f42c" providerId="LiveId" clId="{6371B433-C110-451F-98A5-2333FC038770}" dt="2024-07-10T16:55:03.184" v="14" actId="1076"/>
          <ac:picMkLst>
            <pc:docMk/>
            <pc:sldMk cId="1415275276" sldId="266"/>
            <ac:picMk id="11" creationId="{254073FD-B78F-667A-9F6E-098BA0DD92A6}"/>
          </ac:picMkLst>
        </pc:picChg>
        <pc:picChg chg="mod">
          <ac:chgData name="Arpan Biswas" userId="06a5c99d6b76f42c" providerId="LiveId" clId="{6371B433-C110-451F-98A5-2333FC038770}" dt="2024-07-10T16:54:47.472" v="11" actId="1076"/>
          <ac:picMkLst>
            <pc:docMk/>
            <pc:sldMk cId="1415275276" sldId="266"/>
            <ac:picMk id="15" creationId="{1FCD8CC4-4000-5F1F-ECF6-E6141504B92A}"/>
          </ac:picMkLst>
        </pc:picChg>
        <pc:picChg chg="del">
          <ac:chgData name="Arpan Biswas" userId="06a5c99d6b76f42c" providerId="LiveId" clId="{6371B433-C110-451F-98A5-2333FC038770}" dt="2024-07-10T16:54:23.958" v="3" actId="478"/>
          <ac:picMkLst>
            <pc:docMk/>
            <pc:sldMk cId="1415275276" sldId="266"/>
            <ac:picMk id="16" creationId="{D1A809D9-A00A-740F-DF35-1DB62E133AD2}"/>
          </ac:picMkLst>
        </pc:picChg>
      </pc:sldChg>
      <pc:sldChg chg="modSp mod">
        <pc:chgData name="Arpan Biswas" userId="06a5c99d6b76f42c" providerId="LiveId" clId="{6371B433-C110-451F-98A5-2333FC038770}" dt="2024-07-05T18:36:14.281" v="0" actId="20577"/>
        <pc:sldMkLst>
          <pc:docMk/>
          <pc:sldMk cId="195756502" sldId="274"/>
        </pc:sldMkLst>
        <pc:spChg chg="mod">
          <ac:chgData name="Arpan Biswas" userId="06a5c99d6b76f42c" providerId="LiveId" clId="{6371B433-C110-451F-98A5-2333FC038770}" dt="2024-07-05T18:36:14.281" v="0" actId="20577"/>
          <ac:spMkLst>
            <pc:docMk/>
            <pc:sldMk cId="195756502" sldId="274"/>
            <ac:spMk id="16" creationId="{B165D34C-CA31-F0C7-42D8-FC2FF17D4129}"/>
          </ac:spMkLst>
        </pc:spChg>
      </pc:sldChg>
      <pc:sldChg chg="modSp">
        <pc:chgData name="Arpan Biswas" userId="06a5c99d6b76f42c" providerId="LiveId" clId="{6371B433-C110-451F-98A5-2333FC038770}" dt="2024-07-05T18:39:33.514" v="2" actId="20577"/>
        <pc:sldMkLst>
          <pc:docMk/>
          <pc:sldMk cId="2140187628" sldId="281"/>
        </pc:sldMkLst>
        <pc:spChg chg="mod">
          <ac:chgData name="Arpan Biswas" userId="06a5c99d6b76f42c" providerId="LiveId" clId="{6371B433-C110-451F-98A5-2333FC038770}" dt="2024-07-05T18:39:33.514" v="2" actId="20577"/>
          <ac:spMkLst>
            <pc:docMk/>
            <pc:sldMk cId="2140187628" sldId="281"/>
            <ac:spMk id="25" creationId="{6AE93877-CA16-D706-036F-797596E1443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 workflow of a numerical optimization problem, Define what are control variables, function, constraints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 flow chart of different methods such as direct search, gradient based, evolutionary (GA)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challenges of obj function- black box and or expensive. Provide few such examples such as </a:t>
            </a:r>
            <a:r>
              <a:rPr lang="en-US" dirty="0" err="1"/>
              <a:t>Ising</a:t>
            </a:r>
            <a:r>
              <a:rPr lang="en-US" dirty="0"/>
              <a:t> model/ quantum models, microscopy exp, PLD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8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challenges of numerical approaches such as gradient based- no underlying well defined function to </a:t>
            </a:r>
            <a:r>
              <a:rPr lang="en-US" dirty="0" err="1"/>
              <a:t>cal</a:t>
            </a:r>
            <a:r>
              <a:rPr lang="en-US" dirty="0"/>
              <a:t> gradient, converge to local; for random search, brute force, evolutionary – need a lot of iterations to converge</a:t>
            </a:r>
          </a:p>
          <a:p>
            <a:r>
              <a:rPr lang="en-US" dirty="0"/>
              <a:t>Goal to have a global optimization method with minimum evaluation or maximum convergence speed.</a:t>
            </a:r>
          </a:p>
          <a:p>
            <a:r>
              <a:rPr lang="en-US" dirty="0"/>
              <a:t>That’s active learning method: </a:t>
            </a:r>
            <a:r>
              <a:rPr lang="en-US" dirty="0" err="1"/>
              <a:t>Eg</a:t>
            </a:r>
            <a:r>
              <a:rPr lang="en-US" dirty="0"/>
              <a:t>- Bayesian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5359D3CD-F6D3-A1ED-DD12-B455553E8C25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211219-04F1-11DD-D180-789F379CE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5623" y="2288927"/>
            <a:ext cx="6117016" cy="161109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</a:t>
            </a:r>
            <a:r>
              <a:rPr lang="en-US" sz="2800" dirty="0" err="1"/>
              <a:t>consectetur</a:t>
            </a:r>
            <a:r>
              <a:rPr lang="en-US" sz="2800" dirty="0"/>
              <a:t> </a:t>
            </a:r>
            <a:r>
              <a:rPr lang="en-US" sz="2800" dirty="0" err="1"/>
              <a:t>adipiscing</a:t>
            </a:r>
            <a:r>
              <a:rPr lang="en-US" sz="2800" dirty="0"/>
              <a:t> </a:t>
            </a:r>
            <a:r>
              <a:rPr lang="en-US" sz="2800" dirty="0" err="1"/>
              <a:t>elit</a:t>
            </a:r>
            <a:r>
              <a:rPr lang="en-US" sz="2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DDF29-6528-7E73-C856-0D17E31E1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373145" y="661916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3DE947-20C7-07B3-B599-59DDA74DC2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6E233D9-133D-B2B7-3899-B9EE86608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E2C6F58-210F-E81A-3B76-7A08941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BE5A13D-0E36-803E-CAFB-43650547FF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09AC7D3-F5F5-8B08-E0AC-6A0E02AAC8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59300A1-6BFF-7356-68A3-400B15A2D5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A1CF4-B072-60A6-0C0E-67569DF00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2D79-C463-9E5B-F63E-D2E3D4C7A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EF300-98A1-5149-EF07-273AD0F91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7/8/2024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5.png"/><Relationship Id="rId7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g"/><Relationship Id="rId7" Type="http://schemas.openxmlformats.org/officeDocument/2006/relationships/image" Target="../media/image29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24.png"/><Relationship Id="rId10" Type="http://schemas.openxmlformats.org/officeDocument/2006/relationships/image" Target="../media/image45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3F73-27F5-0DEC-F1D6-0FDB599B3047}"/>
              </a:ext>
            </a:extLst>
          </p:cNvPr>
          <p:cNvSpPr txBox="1">
            <a:spLocks/>
          </p:cNvSpPr>
          <p:nvPr/>
        </p:nvSpPr>
        <p:spPr>
          <a:xfrm>
            <a:off x="553198" y="345526"/>
            <a:ext cx="11085603" cy="14219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4800" dirty="0"/>
              <a:t>Designing Autonomous Workflow via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8BA2B-949C-00F0-6582-588B985F42C6}"/>
              </a:ext>
            </a:extLst>
          </p:cNvPr>
          <p:cNvSpPr txBox="1">
            <a:spLocks/>
          </p:cNvSpPr>
          <p:nvPr/>
        </p:nvSpPr>
        <p:spPr>
          <a:xfrm>
            <a:off x="553199" y="1878484"/>
            <a:ext cx="6684364" cy="1395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Arpan Biswas, Research Assistant Professor, University of Tennessee-Oak Ridge Innovation Institute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th</a:t>
            </a:r>
            <a:r>
              <a:rPr lang="en-US" sz="2400" dirty="0"/>
              <a:t> July 2024, Tennessee Advanced Material Summit Workshop Tutorial</a:t>
            </a:r>
          </a:p>
        </p:txBody>
      </p:sp>
    </p:spTree>
    <p:extLst>
      <p:ext uri="{BB962C8B-B14F-4D97-AF65-F5344CB8AC3E}">
        <p14:creationId xmlns:p14="http://schemas.microsoft.com/office/powerpoint/2010/main" val="24151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F174-BD05-57D3-72EF-70EABAD9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5FAAEFE-924C-8E39-D5FA-18B652D6E28C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CC74D-646F-50A6-FD0B-49066938E7EB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BB82E0-AF2A-7B28-A3E6-4B29D589B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A9F25B-1102-2D80-D68F-258E7970C63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BA36C1-A010-CED6-13D3-70B530798971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5BF1D-42AC-F509-8602-E03EFC8638D9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FACB0-901D-C5B8-CE7A-29DF2C5AF58C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 descr="Image result for acquisition function bayesian optimization">
            <a:extLst>
              <a:ext uri="{FF2B5EF4-FFF2-40B4-BE49-F238E27FC236}">
                <a16:creationId xmlns:a16="http://schemas.microsoft.com/office/drawing/2014/main" id="{6B85C18F-A89F-6D44-0B2D-224DFEFF82C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ontecarlo Simulation of Ising Model - File Exchange - MATLAB Central">
            <a:extLst>
              <a:ext uri="{FF2B5EF4-FFF2-40B4-BE49-F238E27FC236}">
                <a16:creationId xmlns:a16="http://schemas.microsoft.com/office/drawing/2014/main" id="{DD9AF83F-F21B-A243-CE67-94BDFC209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2F1DE8-18E5-675F-E67D-614E88DEDCFA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9755A8-25BA-7DFD-43D8-0D034177621F}"/>
              </a:ext>
            </a:extLst>
          </p:cNvPr>
          <p:cNvCxnSpPr>
            <a:cxnSpLocks/>
            <a:stCxn id="7" idx="0"/>
            <a:endCxn id="2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4F5E08-BE69-D4F4-9E22-700CF19CD206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/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4CB58-868D-BA72-02A6-2AC6D63D124F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781653" y="5453791"/>
            <a:ext cx="3134921" cy="227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647204-6BBB-4188-F011-6BB4439E7355}"/>
              </a:ext>
            </a:extLst>
          </p:cNvPr>
          <p:cNvCxnSpPr>
            <a:cxnSpLocks/>
          </p:cNvCxnSpPr>
          <p:nvPr/>
        </p:nvCxnSpPr>
        <p:spPr>
          <a:xfrm flipH="1">
            <a:off x="4352640" y="4961576"/>
            <a:ext cx="1898976" cy="248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/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3E1F5-F093-5212-6EF7-ABE06B15C41F}"/>
              </a:ext>
            </a:extLst>
          </p:cNvPr>
          <p:cNvCxnSpPr>
            <a:cxnSpLocks/>
          </p:cNvCxnSpPr>
          <p:nvPr/>
        </p:nvCxnSpPr>
        <p:spPr>
          <a:xfrm flipH="1">
            <a:off x="6534150" y="4949109"/>
            <a:ext cx="336506" cy="311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7512DF-BB1A-9E48-1CAC-2D3F145616C9}"/>
              </a:ext>
            </a:extLst>
          </p:cNvPr>
          <p:cNvSpPr txBox="1"/>
          <p:nvPr/>
        </p:nvSpPr>
        <p:spPr>
          <a:xfrm>
            <a:off x="3745962" y="4208549"/>
            <a:ext cx="50113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Conditional distribution for new observation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9BF450-FE9E-2C62-DA3B-C34BA8EDC701}"/>
              </a:ext>
            </a:extLst>
          </p:cNvPr>
          <p:cNvCxnSpPr>
            <a:cxnSpLocks/>
          </p:cNvCxnSpPr>
          <p:nvPr/>
        </p:nvCxnSpPr>
        <p:spPr>
          <a:xfrm flipH="1">
            <a:off x="6978770" y="5448069"/>
            <a:ext cx="193555" cy="339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/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/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,….,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]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blipFill>
                <a:blip r:embed="rId9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/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53F7-95A7-446E-FD93-417AAC04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7D5C267-1D95-B51D-ED45-7BE630C1CEF0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BF761-9A43-2D16-06FF-EF6F6DAF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5" b="8618"/>
          <a:stretch/>
        </p:blipFill>
        <p:spPr>
          <a:xfrm>
            <a:off x="385837" y="3126305"/>
            <a:ext cx="3872624" cy="1836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CD5E7-BC99-D161-FBB2-334FF1372CA7}"/>
              </a:ext>
            </a:extLst>
          </p:cNvPr>
          <p:cNvSpPr txBox="1"/>
          <p:nvPr/>
        </p:nvSpPr>
        <p:spPr>
          <a:xfrm>
            <a:off x="2810296" y="2387196"/>
            <a:ext cx="239764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Acquisition function</a:t>
            </a: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54A9E-03A3-F8D7-C12E-9FE88B8B19B7}"/>
              </a:ext>
            </a:extLst>
          </p:cNvPr>
          <p:cNvSpPr txBox="1"/>
          <p:nvPr/>
        </p:nvSpPr>
        <p:spPr>
          <a:xfrm>
            <a:off x="9091327" y="2673321"/>
            <a:ext cx="2930014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Trade-off</a:t>
            </a:r>
            <a:r>
              <a:rPr lang="en-US" dirty="0">
                <a:latin typeface="+mn-lt"/>
              </a:rPr>
              <a:t> between exploration and exploitation</a:t>
            </a:r>
          </a:p>
          <a:p>
            <a:pPr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Select </a:t>
            </a:r>
            <a:r>
              <a:rPr lang="en-US" dirty="0">
                <a:latin typeface="+mn-lt"/>
              </a:rPr>
              <a:t>future experiments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Guidance with </a:t>
            </a:r>
            <a:r>
              <a:rPr lang="en-US" b="1" dirty="0">
                <a:latin typeface="+mn-lt"/>
              </a:rPr>
              <a:t>alignment</a:t>
            </a:r>
            <a:r>
              <a:rPr lang="en-US" dirty="0">
                <a:latin typeface="+mn-lt"/>
              </a:rPr>
              <a:t> to human static objective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CB0C1-AB41-A86B-29A6-CD5958F7B434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47838" y="853918"/>
            <a:ext cx="1097764" cy="4657704"/>
          </a:xfrm>
          <a:prstGeom prst="bentConnector3">
            <a:avLst>
              <a:gd name="adj1" fmla="val 120824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754AD-78EF-3397-014A-0D6FB794FDD3}"/>
              </a:ext>
            </a:extLst>
          </p:cNvPr>
          <p:cNvPicPr/>
          <p:nvPr/>
        </p:nvPicPr>
        <p:blipFill rotWithShape="1">
          <a:blip r:embed="rId3"/>
          <a:srcRect l="8671" t="4531" r="5554"/>
          <a:stretch/>
        </p:blipFill>
        <p:spPr>
          <a:xfrm>
            <a:off x="1383097" y="3540249"/>
            <a:ext cx="216966" cy="205716"/>
          </a:xfrm>
          <a:prstGeom prst="rect">
            <a:avLst/>
          </a:prstGeom>
          <a:ln w="38100">
            <a:noFill/>
          </a:ln>
        </p:spPr>
      </p:pic>
      <p:pic>
        <p:nvPicPr>
          <p:cNvPr id="13" name="Picture 12" descr="Image result for acquisition function bayesian optimization">
            <a:extLst>
              <a:ext uri="{FF2B5EF4-FFF2-40B4-BE49-F238E27FC236}">
                <a16:creationId xmlns:a16="http://schemas.microsoft.com/office/drawing/2014/main" id="{3C7AC49C-22E4-C922-ECC7-5D87604927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84" y="3731652"/>
            <a:ext cx="216967" cy="2057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794CEC2-F32E-5717-2BD1-72387708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82" y="2730118"/>
            <a:ext cx="2060465" cy="35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28EF6DC-ECFB-B206-F1D2-50101CA3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45" y="2673321"/>
            <a:ext cx="2060465" cy="35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523183-6204-3DC4-77D1-E4835A6302C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856247" y="3389946"/>
            <a:ext cx="59652" cy="539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308601-BE74-FDDD-F9A3-8951CEDDA52F}"/>
              </a:ext>
            </a:extLst>
          </p:cNvPr>
          <p:cNvSpPr/>
          <p:nvPr/>
        </p:nvSpPr>
        <p:spPr>
          <a:xfrm>
            <a:off x="5355231" y="3929401"/>
            <a:ext cx="1121336" cy="33362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mean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38C632-606A-D6C3-C6A7-A55748C5E0A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856247" y="2236411"/>
            <a:ext cx="1240640" cy="675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32BBC-FD9F-CE09-9958-9EC6B2642117}"/>
              </a:ext>
            </a:extLst>
          </p:cNvPr>
          <p:cNvSpPr/>
          <p:nvPr/>
        </p:nvSpPr>
        <p:spPr>
          <a:xfrm>
            <a:off x="6536219" y="1709744"/>
            <a:ext cx="1121336" cy="5266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Next candidate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A4E5F6-D003-01CD-428E-AC3D8893A95D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096887" y="2236411"/>
            <a:ext cx="648303" cy="1320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5F8E86B2-D3F4-880A-ED7C-D98BBCE0C1E8}"/>
              </a:ext>
            </a:extLst>
          </p:cNvPr>
          <p:cNvSpPr txBox="1">
            <a:spLocks/>
          </p:cNvSpPr>
          <p:nvPr/>
        </p:nvSpPr>
        <p:spPr>
          <a:xfrm>
            <a:off x="4630290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Exploitation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A4C8E48-7A90-EA3E-4774-26EEB4B72DAA}"/>
              </a:ext>
            </a:extLst>
          </p:cNvPr>
          <p:cNvSpPr txBox="1">
            <a:spLocks/>
          </p:cNvSpPr>
          <p:nvPr/>
        </p:nvSpPr>
        <p:spPr>
          <a:xfrm>
            <a:off x="7719214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A72BC7-6AEF-A709-69E1-A5DA67486D63}"/>
              </a:ext>
            </a:extLst>
          </p:cNvPr>
          <p:cNvCxnSpPr>
            <a:cxnSpLocks/>
          </p:cNvCxnSpPr>
          <p:nvPr/>
        </p:nvCxnSpPr>
        <p:spPr>
          <a:xfrm>
            <a:off x="7823848" y="2981571"/>
            <a:ext cx="0" cy="103238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3F09909-2BD6-191A-9F16-94A6348EE77E}"/>
              </a:ext>
            </a:extLst>
          </p:cNvPr>
          <p:cNvSpPr/>
          <p:nvPr/>
        </p:nvSpPr>
        <p:spPr>
          <a:xfrm>
            <a:off x="7807603" y="3876615"/>
            <a:ext cx="1327855" cy="3290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DE449-6CBC-8CA1-5C73-34C694BC47B5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816558" y="3699625"/>
            <a:ext cx="654973" cy="176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Montecarlo Simulation of Ising Model - File Exchange - MATLAB Central">
            <a:extLst>
              <a:ext uri="{FF2B5EF4-FFF2-40B4-BE49-F238E27FC236}">
                <a16:creationId xmlns:a16="http://schemas.microsoft.com/office/drawing/2014/main" id="{A0FF41F2-7082-45B4-4443-65561086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592" y="3444256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8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844445-CC52-0430-8FD9-7B28B154006F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16A95D-C542-C8EE-7B08-08DDAF74B069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491144-ECFA-0AA9-26BD-B1E7BFC3701A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7D51DD-C931-87BC-8DAC-8CB73299942F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D9345C-DB7A-EC04-01A8-26430C8C912C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Acquisition Functions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9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7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B76B3-691D-4BB7-EFE0-60D5DDC9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86D54BE-FEE8-9D65-E59B-4D55C538FD0F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/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BFB904-E40D-3157-FD34-8192BB5AB05C}"/>
              </a:ext>
            </a:extLst>
          </p:cNvPr>
          <p:cNvCxnSpPr>
            <a:cxnSpLocks/>
          </p:cNvCxnSpPr>
          <p:nvPr/>
        </p:nvCxnSpPr>
        <p:spPr>
          <a:xfrm flipH="1">
            <a:off x="3650758" y="112667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9AEE04-473F-2DE1-0A3A-658F99B21851}"/>
              </a:ext>
            </a:extLst>
          </p:cNvPr>
          <p:cNvSpPr txBox="1"/>
          <p:nvPr/>
        </p:nvSpPr>
        <p:spPr>
          <a:xfrm>
            <a:off x="2646919" y="1437822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F6B081-C32B-5876-EC36-47CFA0BF6345}"/>
              </a:ext>
            </a:extLst>
          </p:cNvPr>
          <p:cNvCxnSpPr>
            <a:cxnSpLocks/>
          </p:cNvCxnSpPr>
          <p:nvPr/>
        </p:nvCxnSpPr>
        <p:spPr>
          <a:xfrm>
            <a:off x="4929917" y="1191330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629D0C-BCF7-834B-EE6A-2220D202AE50}"/>
              </a:ext>
            </a:extLst>
          </p:cNvPr>
          <p:cNvSpPr txBox="1"/>
          <p:nvPr/>
        </p:nvSpPr>
        <p:spPr>
          <a:xfrm>
            <a:off x="4798759" y="1383400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/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Probability of Improvement (PI):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blipFill>
                <a:blip r:embed="rId3"/>
                <a:stretch>
                  <a:fillRect l="-72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/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554DC-50E5-B1AE-CCD6-E9492CB6B46D}"/>
              </a:ext>
            </a:extLst>
          </p:cNvPr>
          <p:cNvCxnSpPr>
            <a:cxnSpLocks/>
          </p:cNvCxnSpPr>
          <p:nvPr/>
        </p:nvCxnSpPr>
        <p:spPr>
          <a:xfrm>
            <a:off x="3739116" y="3496479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9A3F43-C359-E37F-7394-3FB6A203CE13}"/>
              </a:ext>
            </a:extLst>
          </p:cNvPr>
          <p:cNvSpPr txBox="1"/>
          <p:nvPr/>
        </p:nvSpPr>
        <p:spPr>
          <a:xfrm>
            <a:off x="3083167" y="3260941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378104-83B8-41F8-57DC-FC6406A123DE}"/>
              </a:ext>
            </a:extLst>
          </p:cNvPr>
          <p:cNvCxnSpPr>
            <a:cxnSpLocks/>
          </p:cNvCxnSpPr>
          <p:nvPr/>
        </p:nvCxnSpPr>
        <p:spPr>
          <a:xfrm flipH="1">
            <a:off x="6522665" y="3283706"/>
            <a:ext cx="294402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CE983-BB4B-B00F-7DF2-814FD6713CCB}"/>
              </a:ext>
            </a:extLst>
          </p:cNvPr>
          <p:cNvSpPr txBox="1"/>
          <p:nvPr/>
        </p:nvSpPr>
        <p:spPr>
          <a:xfrm>
            <a:off x="6056066" y="2942074"/>
            <a:ext cx="26164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Best solution (Current)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1D4C14-CE0D-5BC2-3CCD-82DF98DE1202}"/>
              </a:ext>
            </a:extLst>
          </p:cNvPr>
          <p:cNvCxnSpPr>
            <a:cxnSpLocks/>
          </p:cNvCxnSpPr>
          <p:nvPr/>
        </p:nvCxnSpPr>
        <p:spPr>
          <a:xfrm flipH="1">
            <a:off x="7810484" y="3352452"/>
            <a:ext cx="502008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4D97FB-408B-1EF6-4584-1A37089F02F5}"/>
              </a:ext>
            </a:extLst>
          </p:cNvPr>
          <p:cNvSpPr txBox="1"/>
          <p:nvPr/>
        </p:nvSpPr>
        <p:spPr>
          <a:xfrm>
            <a:off x="8286802" y="3214968"/>
            <a:ext cx="19303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/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High value encourage exploration, low value encourage exploitation. As per literature, best choice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blipFill>
                <a:blip r:embed="rId5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C1FCB39-67B1-13C4-CAC2-10E66C364248}"/>
              </a:ext>
            </a:extLst>
          </p:cNvPr>
          <p:cNvSpPr txBox="1"/>
          <p:nvPr/>
        </p:nvSpPr>
        <p:spPr>
          <a:xfrm>
            <a:off x="1360889" y="194452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Probability of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3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45F2-CC3F-0442-A0DB-EDB389F3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CD1D4A7B-5EED-73B3-B44B-7BF9241BDA06}"/>
              </a:ext>
            </a:extLst>
          </p:cNvPr>
          <p:cNvSpPr txBox="1"/>
          <p:nvPr/>
        </p:nvSpPr>
        <p:spPr>
          <a:xfrm>
            <a:off x="200271" y="6426680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B48BF8-B460-639A-1D30-977D3F5A79DD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4326BE-12CB-5B66-2C3C-1BE33E947DD7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387A6-0EBB-494B-26F9-6D1DD6B2C410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D9D1FF-504B-0D80-32C3-8405D0FA84B9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/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Expected Improvement(EI):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⁡{0,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blipFill>
                <a:blip r:embed="rId3"/>
                <a:stretch>
                  <a:fillRect l="-708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/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7DDCABC-851D-6724-70FC-482684CF95A3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Expected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/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56AD1-FEB6-ADFC-0AA2-1E878C82A9D5}"/>
              </a:ext>
            </a:extLst>
          </p:cNvPr>
          <p:cNvCxnSpPr>
            <a:cxnSpLocks/>
          </p:cNvCxnSpPr>
          <p:nvPr/>
        </p:nvCxnSpPr>
        <p:spPr>
          <a:xfrm>
            <a:off x="6648450" y="3534781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6D815C-B4DF-AB51-D248-84BD1CD13B12}"/>
              </a:ext>
            </a:extLst>
          </p:cNvPr>
          <p:cNvSpPr txBox="1"/>
          <p:nvPr/>
        </p:nvSpPr>
        <p:spPr>
          <a:xfrm>
            <a:off x="5992501" y="3299243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B7447-1EFC-FE90-289A-D3179C737D1F}"/>
              </a:ext>
            </a:extLst>
          </p:cNvPr>
          <p:cNvCxnSpPr>
            <a:cxnSpLocks/>
          </p:cNvCxnSpPr>
          <p:nvPr/>
        </p:nvCxnSpPr>
        <p:spPr>
          <a:xfrm>
            <a:off x="8905875" y="3549643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027E51-A979-DD9C-F0E9-E2D7AF38B8A0}"/>
              </a:ext>
            </a:extLst>
          </p:cNvPr>
          <p:cNvSpPr txBox="1"/>
          <p:nvPr/>
        </p:nvSpPr>
        <p:spPr>
          <a:xfrm>
            <a:off x="8249926" y="3314105"/>
            <a:ext cx="57259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40146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7A29-A95E-329E-BB82-62598625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A0CE14A-6415-A2BE-169C-2099CB8CC18E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772C3D-D94A-E8F6-E1BD-0BE6B9EA254A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EF178B-0330-FA11-91F6-F529AC1EF6E1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247228-5CD2-49A4-1DFD-B92CDEB28108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3FB746-146C-DDE0-2676-4018C12B2F5C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4F92D-75F4-D74B-AF9F-061847D11A25}"/>
              </a:ext>
            </a:extLst>
          </p:cNvPr>
          <p:cNvSpPr txBox="1"/>
          <p:nvPr/>
        </p:nvSpPr>
        <p:spPr>
          <a:xfrm>
            <a:off x="590550" y="2314575"/>
            <a:ext cx="59234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Upper Confidence Interval (UCB) : For Maximization</a:t>
            </a:r>
            <a:endParaRPr lang="en-US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1CDD-6461-228A-A013-FBF35029AAE9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Confidence Interval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/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65D34C-CA31-F0C7-42D8-FC2FF17D4129}"/>
              </a:ext>
            </a:extLst>
          </p:cNvPr>
          <p:cNvSpPr txBox="1"/>
          <p:nvPr/>
        </p:nvSpPr>
        <p:spPr>
          <a:xfrm>
            <a:off x="590550" y="3910175"/>
            <a:ext cx="53596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Lower Confidence Interval (LCB) : For Minimization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/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58BF5F-656C-FA49-EF58-75E3F4DE0CE8}"/>
              </a:ext>
            </a:extLst>
          </p:cNvPr>
          <p:cNvCxnSpPr>
            <a:cxnSpLocks/>
          </p:cNvCxnSpPr>
          <p:nvPr/>
        </p:nvCxnSpPr>
        <p:spPr>
          <a:xfrm flipH="1" flipV="1">
            <a:off x="5438775" y="3505200"/>
            <a:ext cx="1664431" cy="674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02610A-271E-F3EC-71B1-5F307C3A8E91}"/>
              </a:ext>
            </a:extLst>
          </p:cNvPr>
          <p:cNvSpPr txBox="1"/>
          <p:nvPr/>
        </p:nvSpPr>
        <p:spPr>
          <a:xfrm>
            <a:off x="7077516" y="4042520"/>
            <a:ext cx="193033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218221-2E57-479B-497D-1A6146B8D91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438775" y="4213336"/>
            <a:ext cx="1638741" cy="593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8AFF-B067-FCDB-3912-FBD6A560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8979EDD-885E-6B35-83F4-A73EF39E582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11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51DF9-F690-4552-883D-F1A8E23E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94" y="22597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B06064E4-D862-F0A3-7311-A6EEDE4E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3081" y="2314573"/>
            <a:ext cx="1871828" cy="1762211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A52C6BD-69C9-B6FA-F8C5-A170AFF45F39}"/>
              </a:ext>
            </a:extLst>
          </p:cNvPr>
          <p:cNvSpPr/>
          <p:nvPr/>
        </p:nvSpPr>
        <p:spPr>
          <a:xfrm>
            <a:off x="3681790" y="17452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8BCF788-5618-2ECF-E08C-916A9A6FD4FB}"/>
              </a:ext>
            </a:extLst>
          </p:cNvPr>
          <p:cNvSpPr/>
          <p:nvPr/>
        </p:nvSpPr>
        <p:spPr>
          <a:xfrm rot="10800000">
            <a:off x="3589819" y="42618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User (computing) - Wikipedia">
            <a:extLst>
              <a:ext uri="{FF2B5EF4-FFF2-40B4-BE49-F238E27FC236}">
                <a16:creationId xmlns:a16="http://schemas.microsoft.com/office/drawing/2014/main" id="{F98DACE3-2283-3386-1A30-4E33F890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3" y="22597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AC0DC-49D0-EFAD-0DE4-155333085EEC}"/>
              </a:ext>
            </a:extLst>
          </p:cNvPr>
          <p:cNvSpPr txBox="1"/>
          <p:nvPr/>
        </p:nvSpPr>
        <p:spPr>
          <a:xfrm>
            <a:off x="365671" y="3521568"/>
            <a:ext cx="13917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(Maximize)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889C7F-CA38-03F2-4F85-F336391D9BE4}"/>
              </a:ext>
            </a:extLst>
          </p:cNvPr>
          <p:cNvSpPr/>
          <p:nvPr/>
        </p:nvSpPr>
        <p:spPr>
          <a:xfrm>
            <a:off x="1497884" y="28059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2C1E4D-83BA-C51D-4A21-0B7A63E19601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2148072" y="2408793"/>
            <a:ext cx="405181" cy="4068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 descr="Image result for acquisition function bayesian optimization">
            <a:extLst>
              <a:ext uri="{FF2B5EF4-FFF2-40B4-BE49-F238E27FC236}">
                <a16:creationId xmlns:a16="http://schemas.microsoft.com/office/drawing/2014/main" id="{F4EFF77F-05D3-5886-9DD6-0DDBDB02C1F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57" y="2735201"/>
            <a:ext cx="405183" cy="4068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328F9B-F93A-D5CB-1352-DDE29AC627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14" b="6071"/>
          <a:stretch/>
        </p:blipFill>
        <p:spPr>
          <a:xfrm>
            <a:off x="7840364" y="1708731"/>
            <a:ext cx="3623187" cy="3625673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CBA98CF-CDA7-564F-FFC5-52EC3F0FB44F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2338004" y="1708731"/>
            <a:ext cx="7313954" cy="660874"/>
          </a:xfrm>
          <a:prstGeom prst="bentConnector4">
            <a:avLst>
              <a:gd name="adj1" fmla="val 499"/>
              <a:gd name="adj2" fmla="val 134591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95549D-D1A0-07CD-7DE3-45BDA29B1F5E}"/>
              </a:ext>
            </a:extLst>
          </p:cNvPr>
          <p:cNvSpPr txBox="1"/>
          <p:nvPr/>
        </p:nvSpPr>
        <p:spPr>
          <a:xfrm>
            <a:off x="8272389" y="1833310"/>
            <a:ext cx="215090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Prediction Model</a:t>
            </a:r>
            <a:endParaRPr lang="en-US" sz="16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DE1181-DE12-A632-54AC-549680D09CC3}"/>
              </a:ext>
            </a:extLst>
          </p:cNvPr>
          <p:cNvSpPr txBox="1"/>
          <p:nvPr/>
        </p:nvSpPr>
        <p:spPr>
          <a:xfrm>
            <a:off x="8272389" y="3649254"/>
            <a:ext cx="215090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Future sample selection</a:t>
            </a:r>
            <a:endParaRPr lang="en-US" sz="1600" dirty="0">
              <a:latin typeface="+mn-lt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ACBE400-D6BC-04BD-0702-B3B0386DC20B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16200000" flipH="1">
            <a:off x="5136548" y="818994"/>
            <a:ext cx="2192310" cy="6838509"/>
          </a:xfrm>
          <a:prstGeom prst="bentConnector3">
            <a:avLst>
              <a:gd name="adj1" fmla="val 115206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ontecarlo Simulation of Ising Model - File Exchange - MATLAB Central">
            <a:extLst>
              <a:ext uri="{FF2B5EF4-FFF2-40B4-BE49-F238E27FC236}">
                <a16:creationId xmlns:a16="http://schemas.microsoft.com/office/drawing/2014/main" id="{3485E664-27E9-BF1B-893C-2B86822D5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5062097" y="2263324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C1DC4FE-A642-7D33-E970-60D8606F5E6F}"/>
              </a:ext>
            </a:extLst>
          </p:cNvPr>
          <p:cNvSpPr txBox="1"/>
          <p:nvPr/>
        </p:nvSpPr>
        <p:spPr>
          <a:xfrm>
            <a:off x="2322149" y="40295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97C4C8-5176-2985-A4D2-F846AA73D647}"/>
              </a:ext>
            </a:extLst>
          </p:cNvPr>
          <p:cNvSpPr/>
          <p:nvPr/>
        </p:nvSpPr>
        <p:spPr>
          <a:xfrm>
            <a:off x="9879493" y="1209663"/>
            <a:ext cx="1769581" cy="381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Region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575F45-D5BC-47AD-93F8-37CDACE2882C}"/>
              </a:ext>
            </a:extLst>
          </p:cNvPr>
          <p:cNvCxnSpPr>
            <a:cxnSpLocks/>
          </p:cNvCxnSpPr>
          <p:nvPr/>
        </p:nvCxnSpPr>
        <p:spPr>
          <a:xfrm flipH="1">
            <a:off x="10248900" y="1523596"/>
            <a:ext cx="361950" cy="381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6E24D-A3C2-7B28-8130-37CED96C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72" y="1176654"/>
            <a:ext cx="3312934" cy="31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-70339" y="-23117"/>
            <a:ext cx="1258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Today’s Exercise: To find critical values of parameters of </a:t>
            </a:r>
            <a:r>
              <a:rPr lang="en-US" sz="3200" dirty="0" err="1">
                <a:solidFill>
                  <a:srgbClr val="0070C0"/>
                </a:solidFill>
              </a:rPr>
              <a:t>Ising</a:t>
            </a:r>
            <a:r>
              <a:rPr lang="en-US" sz="3200" dirty="0">
                <a:solidFill>
                  <a:srgbClr val="0070C0"/>
                </a:solidFill>
              </a:rPr>
              <a:t> model</a:t>
            </a:r>
          </a:p>
        </p:txBody>
      </p:sp>
      <p:pic>
        <p:nvPicPr>
          <p:cNvPr id="3" name="Picture 2" descr="Montecarlo Simulation of Ising Model - File Exchange - MATLAB Central">
            <a:extLst>
              <a:ext uri="{FF2B5EF4-FFF2-40B4-BE49-F238E27FC236}">
                <a16:creationId xmlns:a16="http://schemas.microsoft.com/office/drawing/2014/main" id="{41B810D4-20A0-F014-5F1E-B5664EC44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58D55-0FA4-3746-CCE2-8911F354A7CD}"/>
              </a:ext>
            </a:extLst>
          </p:cNvPr>
          <p:cNvSpPr txBox="1"/>
          <p:nvPr/>
        </p:nvSpPr>
        <p:spPr>
          <a:xfrm>
            <a:off x="5068025" y="877972"/>
            <a:ext cx="20559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20x20 Lattice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43B03-7946-143C-FF2E-2BE608BD34A0}"/>
              </a:ext>
            </a:extLst>
          </p:cNvPr>
          <p:cNvSpPr txBox="1"/>
          <p:nvPr/>
        </p:nvSpPr>
        <p:spPr>
          <a:xfrm>
            <a:off x="1399729" y="988063"/>
            <a:ext cx="18151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Gray-box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892934-BE68-46C3-E841-CA1372EADB76}"/>
              </a:ext>
            </a:extLst>
          </p:cNvPr>
          <p:cNvCxnSpPr>
            <a:cxnSpLocks/>
          </p:cNvCxnSpPr>
          <p:nvPr/>
        </p:nvCxnSpPr>
        <p:spPr>
          <a:xfrm flipV="1">
            <a:off x="5313818" y="2301014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8069F-F9A3-192E-BA14-CBD2A89B4ED9}"/>
              </a:ext>
            </a:extLst>
          </p:cNvPr>
          <p:cNvCxnSpPr>
            <a:cxnSpLocks/>
          </p:cNvCxnSpPr>
          <p:nvPr/>
        </p:nvCxnSpPr>
        <p:spPr>
          <a:xfrm>
            <a:off x="5093357" y="1578244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E93877-CA16-D706-036F-797596E14433}"/>
              </a:ext>
            </a:extLst>
          </p:cNvPr>
          <p:cNvSpPr txBox="1"/>
          <p:nvPr/>
        </p:nvSpPr>
        <p:spPr>
          <a:xfrm>
            <a:off x="7925145" y="988063"/>
            <a:ext cx="40105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learn phase transition at the ferromagnetic region over exploring 20x20 lattice size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51AE08E-92DD-CA52-98DC-58BA83EC42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F9B86-3975-B782-9DA6-BA16098A049F}"/>
              </a:ext>
            </a:extLst>
          </p:cNvPr>
          <p:cNvSpPr txBox="1"/>
          <p:nvPr/>
        </p:nvSpPr>
        <p:spPr>
          <a:xfrm>
            <a:off x="7925144" y="3429000"/>
            <a:ext cx="40105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Optimization Problem Statement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Maximize Heat Capacity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Explore Parameter space: Spin-spin interaction strength</a:t>
            </a:r>
          </a:p>
        </p:txBody>
      </p:sp>
    </p:spTree>
    <p:extLst>
      <p:ext uri="{BB962C8B-B14F-4D97-AF65-F5344CB8AC3E}">
        <p14:creationId xmlns:p14="http://schemas.microsoft.com/office/powerpoint/2010/main" val="21401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B2BC-74E6-4592-9606-FD9F22B1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DDDED09-F3AC-5030-01C4-7D09853D0931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FD3FF-6CDD-F759-86E8-0C3D06E92965}"/>
              </a:ext>
            </a:extLst>
          </p:cNvPr>
          <p:cNvSpPr txBox="1"/>
          <p:nvPr/>
        </p:nvSpPr>
        <p:spPr>
          <a:xfrm>
            <a:off x="523875" y="1628775"/>
            <a:ext cx="67223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Numerical Problems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 err="1">
                <a:latin typeface="+mn-lt"/>
              </a:rPr>
              <a:t>Ising</a:t>
            </a:r>
            <a:r>
              <a:rPr lang="en-US" sz="3200" dirty="0">
                <a:latin typeface="+mn-lt"/>
              </a:rPr>
              <a:t> model Problem with 20 x 20 Lattice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8D15-9E9F-57C8-18D2-3879D9ED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E0B51-4616-DB10-D69F-0D16704E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76421DB-4E72-9475-F133-323329EF797F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26220-0EB0-9383-59ED-9EDD6E898087}"/>
              </a:ext>
            </a:extLst>
          </p:cNvPr>
          <p:cNvSpPr txBox="1"/>
          <p:nvPr/>
        </p:nvSpPr>
        <p:spPr>
          <a:xfrm>
            <a:off x="-76502" y="70904"/>
            <a:ext cx="11933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Concluding Statement: How much can we achieve from standard BO?</a:t>
            </a:r>
          </a:p>
        </p:txBody>
      </p:sp>
      <p:pic>
        <p:nvPicPr>
          <p:cNvPr id="9" name="Picture 8" descr="Montecarlo Simulation of Ising Model - File Exchange - MATLAB Central">
            <a:extLst>
              <a:ext uri="{FF2B5EF4-FFF2-40B4-BE49-F238E27FC236}">
                <a16:creationId xmlns:a16="http://schemas.microsoft.com/office/drawing/2014/main" id="{1E34E3C2-92F2-A918-A149-8B3182773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FBAB252-6419-C9D7-4390-01C22DFD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16" y="953831"/>
            <a:ext cx="3501740" cy="34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FDF55E-EDDF-211B-B2EA-DE4E198E68BD}"/>
              </a:ext>
            </a:extLst>
          </p:cNvPr>
          <p:cNvSpPr txBox="1"/>
          <p:nvPr/>
        </p:nvSpPr>
        <p:spPr>
          <a:xfrm>
            <a:off x="4973416" y="678026"/>
            <a:ext cx="21451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60x60 </a:t>
            </a:r>
            <a:r>
              <a:rPr lang="en-US" dirty="0" err="1">
                <a:latin typeface="+mn-lt"/>
              </a:rPr>
              <a:t>Ising</a:t>
            </a:r>
            <a:r>
              <a:rPr lang="en-US" dirty="0">
                <a:latin typeface="+mn-lt"/>
              </a:rPr>
              <a:t>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8F7A2-4007-5ADB-2987-883BC6FCC271}"/>
              </a:ext>
            </a:extLst>
          </p:cNvPr>
          <p:cNvCxnSpPr>
            <a:cxnSpLocks/>
          </p:cNvCxnSpPr>
          <p:nvPr/>
        </p:nvCxnSpPr>
        <p:spPr>
          <a:xfrm flipV="1">
            <a:off x="4802541" y="2232188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90BD9F-C670-AA5F-F292-0232CB9A05AF}"/>
              </a:ext>
            </a:extLst>
          </p:cNvPr>
          <p:cNvCxnSpPr>
            <a:cxnSpLocks/>
          </p:cNvCxnSpPr>
          <p:nvPr/>
        </p:nvCxnSpPr>
        <p:spPr>
          <a:xfrm>
            <a:off x="5024532" y="1327130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6E08E9-2AD2-9225-148F-7726EBEA0D54}"/>
              </a:ext>
            </a:extLst>
          </p:cNvPr>
          <p:cNvSpPr txBox="1"/>
          <p:nvPr/>
        </p:nvSpPr>
        <p:spPr>
          <a:xfrm>
            <a:off x="4352028" y="4526301"/>
            <a:ext cx="401058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Time for each simulation 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~ 8 mins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AF675E-2EB3-7DED-B67D-6A55F75617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39D57-3C1C-1EED-3230-774B40EC3212}"/>
              </a:ext>
            </a:extLst>
          </p:cNvPr>
          <p:cNvSpPr txBox="1"/>
          <p:nvPr/>
        </p:nvSpPr>
        <p:spPr>
          <a:xfrm>
            <a:off x="8001508" y="1318966"/>
            <a:ext cx="3962835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we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increase</a:t>
            </a:r>
            <a:r>
              <a:rPr lang="en-US" dirty="0">
                <a:latin typeface="+mn-lt"/>
              </a:rPr>
              <a:t> the convergence speed?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want to explore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60 x60 </a:t>
            </a:r>
            <a:r>
              <a:rPr lang="en-US" dirty="0">
                <a:latin typeface="+mn-lt"/>
              </a:rPr>
              <a:t>or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120x120 </a:t>
            </a:r>
            <a:r>
              <a:rPr lang="en-US" dirty="0">
                <a:latin typeface="+mn-lt"/>
              </a:rPr>
              <a:t>lattice size model.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A1B47-C75D-2ED1-D6B0-57062D472B18}"/>
              </a:ext>
            </a:extLst>
          </p:cNvPr>
          <p:cNvSpPr txBox="1"/>
          <p:nvPr/>
        </p:nvSpPr>
        <p:spPr>
          <a:xfrm>
            <a:off x="8001508" y="3327236"/>
            <a:ext cx="379924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Motivation Question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still standard BO enough?</a:t>
            </a:r>
          </a:p>
        </p:txBody>
      </p:sp>
    </p:spTree>
    <p:extLst>
      <p:ext uri="{BB962C8B-B14F-4D97-AF65-F5344CB8AC3E}">
        <p14:creationId xmlns:p14="http://schemas.microsoft.com/office/powerpoint/2010/main" val="22088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6BD77-A355-7F64-E2E0-DABB7E17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B92E3F2-B4CD-9E4B-FABF-6314AD09245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3548-BEA5-401A-28EA-4A54ECCAF846}"/>
              </a:ext>
            </a:extLst>
          </p:cNvPr>
          <p:cNvSpPr txBox="1"/>
          <p:nvPr/>
        </p:nvSpPr>
        <p:spPr>
          <a:xfrm>
            <a:off x="1491738" y="8619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Structured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FE4FF-8593-5B87-C044-FC6747FCD110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40D2A-DDBE-DA2E-22DD-8C2F1C2F4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D59D0F-218F-A90B-E050-BCB1239179A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18FB8-D319-E3C7-3C91-D6EB1E8733F5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2569C-9276-4D3C-B313-6B0ED2675B5B}"/>
              </a:ext>
            </a:extLst>
          </p:cNvPr>
          <p:cNvSpPr txBox="1"/>
          <p:nvPr/>
        </p:nvSpPr>
        <p:spPr>
          <a:xfrm>
            <a:off x="4657724" y="878286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94D3C-2078-429E-AE3B-6AABDFB5A216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Picture 17" descr="Image result for acquisition function bayesian optimization">
            <a:extLst>
              <a:ext uri="{FF2B5EF4-FFF2-40B4-BE49-F238E27FC236}">
                <a16:creationId xmlns:a16="http://schemas.microsoft.com/office/drawing/2014/main" id="{5A31B1F1-4B0C-6641-473F-1DBC0CAF0D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AEE92DE9-4056-3F36-2403-E8E7D33B5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2CF8D5-0AD3-E72E-02A1-4A4E72A8C2F0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C79B571-561B-9D21-1898-DAFB07FB47D4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4087EF-5FB9-D6CB-2FD3-6B2EF6C6E5B3}"/>
              </a:ext>
            </a:extLst>
          </p:cNvPr>
          <p:cNvCxnSpPr>
            <a:cxnSpLocks/>
            <a:stCxn id="32" idx="3"/>
            <a:endCxn id="31" idx="0"/>
          </p:cNvCxnSpPr>
          <p:nvPr/>
        </p:nvCxnSpPr>
        <p:spPr>
          <a:xfrm flipH="1">
            <a:off x="3993950" y="4367925"/>
            <a:ext cx="1847920" cy="368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45B8B0A-BA5D-E3C6-7A2A-B4BD383E0679}"/>
              </a:ext>
            </a:extLst>
          </p:cNvPr>
          <p:cNvSpPr/>
          <p:nvPr/>
        </p:nvSpPr>
        <p:spPr>
          <a:xfrm>
            <a:off x="2442938" y="4719549"/>
            <a:ext cx="3130486" cy="5067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FA5CA2-FBA1-6D82-C9CD-97A9D2D3035E}"/>
              </a:ext>
            </a:extLst>
          </p:cNvPr>
          <p:cNvSpPr txBox="1"/>
          <p:nvPr/>
        </p:nvSpPr>
        <p:spPr>
          <a:xfrm>
            <a:off x="848469" y="3998593"/>
            <a:ext cx="232690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Mean function 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929542-250C-96AB-C5D2-52ED52672F9B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011921" y="4367925"/>
            <a:ext cx="1850769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/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Gaussian Peak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blipFill>
                <a:blip r:embed="rId8"/>
                <a:stretch>
                  <a:fillRect l="-878" t="-6294" b="-9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/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blipFill>
                <a:blip r:embed="rId9"/>
                <a:stretch>
                  <a:fillRect t="-365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/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F92DFB-B832-CE26-F8D4-D681356D0BCB}"/>
              </a:ext>
            </a:extLst>
          </p:cNvPr>
          <p:cNvCxnSpPr>
            <a:cxnSpLocks/>
          </p:cNvCxnSpPr>
          <p:nvPr/>
        </p:nvCxnSpPr>
        <p:spPr>
          <a:xfrm flipH="1">
            <a:off x="2937305" y="5138530"/>
            <a:ext cx="939616" cy="620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7C0561-17C7-181F-8298-B0BDCA038172}"/>
              </a:ext>
            </a:extLst>
          </p:cNvPr>
          <p:cNvSpPr txBox="1"/>
          <p:nvPr/>
        </p:nvSpPr>
        <p:spPr>
          <a:xfrm>
            <a:off x="1526381" y="434745"/>
            <a:ext cx="725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Maxim A </a:t>
            </a:r>
            <a:r>
              <a:rPr lang="en-US" dirty="0" err="1">
                <a:effectLst/>
              </a:rPr>
              <a:t>Ziatdinov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et al</a:t>
            </a:r>
            <a:r>
              <a:rPr lang="en-US" dirty="0">
                <a:effectLst/>
              </a:rPr>
              <a:t> 2022 </a:t>
            </a:r>
            <a:r>
              <a:rPr lang="en-US" i="1" dirty="0">
                <a:effectLst/>
              </a:rPr>
              <a:t>Mach. Learn.: Sci. Technol.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3</a:t>
            </a:r>
            <a:r>
              <a:rPr lang="en-US" dirty="0">
                <a:effectLst/>
              </a:rPr>
              <a:t> 015003</a:t>
            </a:r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E16006C-B45B-BF13-875B-506820D04A2D}"/>
              </a:ext>
            </a:extLst>
          </p:cNvPr>
          <p:cNvSpPr/>
          <p:nvPr/>
        </p:nvSpPr>
        <p:spPr>
          <a:xfrm>
            <a:off x="6997803" y="3287899"/>
            <a:ext cx="1235639" cy="613687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2A6549-DE82-5F1A-9A5A-F9F7F49AADD5}"/>
              </a:ext>
            </a:extLst>
          </p:cNvPr>
          <p:cNvSpPr txBox="1"/>
          <p:nvPr/>
        </p:nvSpPr>
        <p:spPr>
          <a:xfrm>
            <a:off x="8236393" y="3448571"/>
            <a:ext cx="323170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Physics knowledge injection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93CE44-8581-8311-6903-AB724DEED807}"/>
              </a:ext>
            </a:extLst>
          </p:cNvPr>
          <p:cNvCxnSpPr>
            <a:cxnSpLocks/>
          </p:cNvCxnSpPr>
          <p:nvPr/>
        </p:nvCxnSpPr>
        <p:spPr>
          <a:xfrm flipH="1" flipV="1">
            <a:off x="6222740" y="2940685"/>
            <a:ext cx="1340110" cy="48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3F5D724-1B0E-B5ED-699E-B728DFCBA324}"/>
              </a:ext>
            </a:extLst>
          </p:cNvPr>
          <p:cNvSpPr/>
          <p:nvPr/>
        </p:nvSpPr>
        <p:spPr>
          <a:xfrm flipV="1">
            <a:off x="8924926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C00AE54-DCB1-1CF4-BBF2-83EB3F0519C6}"/>
              </a:ext>
            </a:extLst>
          </p:cNvPr>
          <p:cNvSpPr/>
          <p:nvPr/>
        </p:nvSpPr>
        <p:spPr>
          <a:xfrm flipV="1">
            <a:off x="9193372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96FB322-DF40-B914-5E53-DA5B292C40A6}"/>
              </a:ext>
            </a:extLst>
          </p:cNvPr>
          <p:cNvSpPr/>
          <p:nvPr/>
        </p:nvSpPr>
        <p:spPr>
          <a:xfrm flipV="1">
            <a:off x="8967763" y="4474284"/>
            <a:ext cx="1464904" cy="664245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6" grpId="0" animBg="1"/>
      <p:bldP spid="47" grpId="0" animBg="1"/>
      <p:bldP spid="51" grpId="0" animBg="1"/>
      <p:bldP spid="52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pace shuttle taking off&#10;&#10;Description automatically generated">
            <a:extLst>
              <a:ext uri="{FF2B5EF4-FFF2-40B4-BE49-F238E27FC236}">
                <a16:creationId xmlns:a16="http://schemas.microsoft.com/office/drawing/2014/main" id="{1FCD8CC4-4000-5F1F-ECF6-E6141504B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95" y="596348"/>
            <a:ext cx="3059939" cy="2141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3935768" y="0"/>
            <a:ext cx="4107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What is Optimization?</a:t>
            </a:r>
          </a:p>
        </p:txBody>
      </p:sp>
      <p:pic>
        <p:nvPicPr>
          <p:cNvPr id="4" name="Picture 2" descr="Image result for general optimization algorithm">
            <a:extLst>
              <a:ext uri="{FF2B5EF4-FFF2-40B4-BE49-F238E27FC236}">
                <a16:creationId xmlns:a16="http://schemas.microsoft.com/office/drawing/2014/main" id="{3CC26A8D-4AC4-CFAF-DCF6-C2A8F80FF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9" t="16121" r="2492" b="24104"/>
          <a:stretch/>
        </p:blipFill>
        <p:spPr bwMode="auto">
          <a:xfrm>
            <a:off x="7613967" y="3536548"/>
            <a:ext cx="4474902" cy="198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1541B8-01B0-85E8-5D97-A9CC599EFE67}"/>
              </a:ext>
            </a:extLst>
          </p:cNvPr>
          <p:cNvSpPr txBox="1"/>
          <p:nvPr/>
        </p:nvSpPr>
        <p:spPr>
          <a:xfrm>
            <a:off x="7226048" y="5381992"/>
            <a:ext cx="23833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Set of Control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641D6-CE45-7CD4-702E-8FBC86FCC9B3}"/>
              </a:ext>
            </a:extLst>
          </p:cNvPr>
          <p:cNvSpPr txBox="1"/>
          <p:nvPr/>
        </p:nvSpPr>
        <p:spPr>
          <a:xfrm>
            <a:off x="0" y="4808503"/>
            <a:ext cx="670819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/>
              <a:t>Technique to </a:t>
            </a:r>
            <a:r>
              <a:rPr lang="en-US" sz="2400" b="1" dirty="0">
                <a:solidFill>
                  <a:srgbClr val="FF0000"/>
                </a:solidFill>
              </a:rPr>
              <a:t>efficiently</a:t>
            </a:r>
            <a:r>
              <a:rPr lang="en-US" sz="2400" b="1" dirty="0"/>
              <a:t> find the </a:t>
            </a:r>
            <a:r>
              <a:rPr lang="en-US" sz="2400" b="1" dirty="0">
                <a:solidFill>
                  <a:srgbClr val="FF0000"/>
                </a:solidFill>
              </a:rPr>
              <a:t>best choice </a:t>
            </a:r>
            <a:r>
              <a:rPr lang="en-US" sz="2400" b="1" dirty="0"/>
              <a:t>of control parameters which returns the </a:t>
            </a:r>
            <a:r>
              <a:rPr lang="en-US" sz="2400" b="1" dirty="0">
                <a:solidFill>
                  <a:srgbClr val="FF0000"/>
                </a:solidFill>
              </a:rPr>
              <a:t>user desired </a:t>
            </a:r>
            <a:r>
              <a:rPr lang="en-US" sz="2400" b="1" dirty="0"/>
              <a:t>outcomes</a:t>
            </a:r>
            <a:endParaRPr lang="en-US" sz="2400" dirty="0"/>
          </a:p>
        </p:txBody>
      </p:sp>
      <p:pic>
        <p:nvPicPr>
          <p:cNvPr id="8" name="Picture 2" descr="A Drone Design for Windy Conditions | Drone Below">
            <a:extLst>
              <a:ext uri="{FF2B5EF4-FFF2-40B4-BE49-F238E27FC236}">
                <a16:creationId xmlns:a16="http://schemas.microsoft.com/office/drawing/2014/main" id="{197CD7EC-731A-B0C2-8841-DDAA2A41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0" y="652270"/>
            <a:ext cx="2645325" cy="17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vehicle system design">
            <a:extLst>
              <a:ext uri="{FF2B5EF4-FFF2-40B4-BE49-F238E27FC236}">
                <a16:creationId xmlns:a16="http://schemas.microsoft.com/office/drawing/2014/main" id="{98BD6421-4A32-653A-B4E5-9F2E4FD3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6" y="2293282"/>
            <a:ext cx="3174309" cy="19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254073FD-B78F-667A-9F6E-098BA0DD9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335678" y="1511805"/>
            <a:ext cx="2476039" cy="1857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0C8174-0939-3806-593C-B73B9EB49992}"/>
              </a:ext>
            </a:extLst>
          </p:cNvPr>
          <p:cNvSpPr txBox="1"/>
          <p:nvPr/>
        </p:nvSpPr>
        <p:spPr>
          <a:xfrm>
            <a:off x="7613967" y="3258074"/>
            <a:ext cx="382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Simple Optimization framework</a:t>
            </a:r>
          </a:p>
        </p:txBody>
      </p:sp>
      <p:pic>
        <p:nvPicPr>
          <p:cNvPr id="7" name="Picture 6" descr="A close-up of a computer&#10;&#10;Description automatically generated">
            <a:extLst>
              <a:ext uri="{FF2B5EF4-FFF2-40B4-BE49-F238E27FC236}">
                <a16:creationId xmlns:a16="http://schemas.microsoft.com/office/drawing/2014/main" id="{D0E6B10F-832D-EB82-8D8E-C1AB52B2D8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64" y="577246"/>
            <a:ext cx="3430059" cy="1859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F141F9-5448-E1D0-8B0B-961249AB36AD}"/>
              </a:ext>
            </a:extLst>
          </p:cNvPr>
          <p:cNvSpPr txBox="1"/>
          <p:nvPr/>
        </p:nvSpPr>
        <p:spPr>
          <a:xfrm>
            <a:off x="5640176" y="3668056"/>
            <a:ext cx="23143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Scanning Probe Microscope at CNMS, ORNL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B9482-E19B-297E-8D40-B9B4B622F51F}"/>
              </a:ext>
            </a:extLst>
          </p:cNvPr>
          <p:cNvSpPr txBox="1"/>
          <p:nvPr/>
        </p:nvSpPr>
        <p:spPr>
          <a:xfrm>
            <a:off x="7836183" y="2462282"/>
            <a:ext cx="42526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Pulsed Laser Deposition at CNMS, ORNL</a:t>
            </a:r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A1ED-C795-C323-49A4-2F5D85DC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565FF6E5-5388-C73E-18B5-54E2489C1828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B8DD5-7704-FE85-F025-42F075E4D20F}"/>
              </a:ext>
            </a:extLst>
          </p:cNvPr>
          <p:cNvSpPr txBox="1"/>
          <p:nvPr/>
        </p:nvSpPr>
        <p:spPr>
          <a:xfrm>
            <a:off x="523875" y="1628775"/>
            <a:ext cx="786765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Let's try if we can get better convergence with </a:t>
            </a:r>
            <a:r>
              <a:rPr lang="en-US" sz="3200" dirty="0" err="1">
                <a:latin typeface="+mn-lt"/>
              </a:rPr>
              <a:t>sGP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0E374-D039-BBAE-2FFF-99F23D51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4A31EEE-2F8E-6008-D996-CA0E2E0F3A99}"/>
              </a:ext>
            </a:extLst>
          </p:cNvPr>
          <p:cNvSpPr/>
          <p:nvPr/>
        </p:nvSpPr>
        <p:spPr>
          <a:xfrm flipV="1">
            <a:off x="2658990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5E26AD-8C17-EF71-BB9E-0825023FAA42}"/>
              </a:ext>
            </a:extLst>
          </p:cNvPr>
          <p:cNvSpPr/>
          <p:nvPr/>
        </p:nvSpPr>
        <p:spPr>
          <a:xfrm flipV="1">
            <a:off x="2927436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BFF8A8-77C8-0FD1-2A4B-E261380A708A}"/>
              </a:ext>
            </a:extLst>
          </p:cNvPr>
          <p:cNvSpPr/>
          <p:nvPr/>
        </p:nvSpPr>
        <p:spPr>
          <a:xfrm flipV="1">
            <a:off x="2514600" y="4302833"/>
            <a:ext cx="2688842" cy="1393116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33BF4-7B55-392D-29BC-C86C37FC4F6F}"/>
              </a:ext>
            </a:extLst>
          </p:cNvPr>
          <p:cNvCxnSpPr>
            <a:cxnSpLocks/>
          </p:cNvCxnSpPr>
          <p:nvPr/>
        </p:nvCxnSpPr>
        <p:spPr>
          <a:xfrm flipH="1">
            <a:off x="4466709" y="3429000"/>
            <a:ext cx="469808" cy="791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attern&#10;&#10;Description automatically generated with medium confidence">
            <a:extLst>
              <a:ext uri="{FF2B5EF4-FFF2-40B4-BE49-F238E27FC236}">
                <a16:creationId xmlns:a16="http://schemas.microsoft.com/office/drawing/2014/main" id="{9F587FD3-12DF-3BCD-83FB-F43E8EDE7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87" y="1609271"/>
            <a:ext cx="4608605" cy="3639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E00BF-A9A3-AC63-FF7A-06EF237DCA0B}"/>
              </a:ext>
            </a:extLst>
          </p:cNvPr>
          <p:cNvSpPr txBox="1"/>
          <p:nvPr/>
        </p:nvSpPr>
        <p:spPr>
          <a:xfrm>
            <a:off x="8765272" y="3313584"/>
            <a:ext cx="117083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Direct 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1037625" y="0"/>
            <a:ext cx="987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Numerical approaches to solve optimization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F24FC-63B7-D9ED-4604-BF327D711C62}"/>
              </a:ext>
            </a:extLst>
          </p:cNvPr>
          <p:cNvSpPr txBox="1"/>
          <p:nvPr/>
        </p:nvSpPr>
        <p:spPr>
          <a:xfrm>
            <a:off x="228092" y="1120676"/>
            <a:ext cx="6764594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Direct 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gradient calculation.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Simple guidance to move towards optimality.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Converges locally.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Slow.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Gradient Based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Need to calculate gradient/hessian of the functions.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Converges locally.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Fast.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Heuristic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gradient calculation.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Probabilistic approach to move towards optimality.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Converge globally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Very slow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diagram of a curve&#10;&#10;Description automatically generated">
            <a:extLst>
              <a:ext uri="{FF2B5EF4-FFF2-40B4-BE49-F238E27FC236}">
                <a16:creationId xmlns:a16="http://schemas.microsoft.com/office/drawing/2014/main" id="{C667EB38-8EE6-0E40-50A1-659695ED7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2" t="34409" r="22448" b="259"/>
          <a:stretch/>
        </p:blipFill>
        <p:spPr>
          <a:xfrm>
            <a:off x="6723494" y="1439866"/>
            <a:ext cx="5468506" cy="3754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EE8CC8-ABD4-4D73-546F-ECB91E348D26}"/>
              </a:ext>
            </a:extLst>
          </p:cNvPr>
          <p:cNvSpPr txBox="1"/>
          <p:nvPr/>
        </p:nvSpPr>
        <p:spPr>
          <a:xfrm>
            <a:off x="8869257" y="1609271"/>
            <a:ext cx="130946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Gradient based</a:t>
            </a:r>
          </a:p>
        </p:txBody>
      </p:sp>
      <p:pic>
        <p:nvPicPr>
          <p:cNvPr id="9" name="Picture 8" descr="A diagram of different types of facial expressions&#10;&#10;Description automatically generated">
            <a:extLst>
              <a:ext uri="{FF2B5EF4-FFF2-40B4-BE49-F238E27FC236}">
                <a16:creationId xmlns:a16="http://schemas.microsoft.com/office/drawing/2014/main" id="{D96048C3-A75B-A4D7-1C1E-E4DB860F0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29" y="1240723"/>
            <a:ext cx="5146286" cy="42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0" y="11617"/>
            <a:ext cx="11987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 real world, do we always have a simple and known function to optimize?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9F84D-DFC1-EBD0-B145-088DC6E5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174391" y="1088835"/>
            <a:ext cx="5427412" cy="2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D29E7-C1E0-2A3B-4251-14CE049DF7C6}"/>
              </a:ext>
            </a:extLst>
          </p:cNvPr>
          <p:cNvSpPr txBox="1"/>
          <p:nvPr/>
        </p:nvSpPr>
        <p:spPr>
          <a:xfrm>
            <a:off x="2402926" y="1063442"/>
            <a:ext cx="126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Black-box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2EDEE-D3FF-2F27-BCA3-392CB5CDD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6096000" y="1128840"/>
            <a:ext cx="5427412" cy="2564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A60A91-EB4C-7802-674C-25CBEF51FE42}"/>
              </a:ext>
            </a:extLst>
          </p:cNvPr>
          <p:cNvSpPr txBox="1"/>
          <p:nvPr/>
        </p:nvSpPr>
        <p:spPr>
          <a:xfrm>
            <a:off x="8324535" y="1103447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Gray-box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78C2E-4794-FC7C-FDC4-9FF6945D02D5}"/>
              </a:ext>
            </a:extLst>
          </p:cNvPr>
          <p:cNvSpPr txBox="1"/>
          <p:nvPr/>
        </p:nvSpPr>
        <p:spPr>
          <a:xfrm>
            <a:off x="7410990" y="3468631"/>
            <a:ext cx="279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 Domain knowledge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F21B96-B213-2788-FA62-F4A5FCFB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174391" y="3533710"/>
            <a:ext cx="5427412" cy="2564462"/>
          </a:xfrm>
          <a:prstGeom prst="rect">
            <a:avLst/>
          </a:prstGeom>
        </p:spPr>
      </p:pic>
      <p:pic>
        <p:nvPicPr>
          <p:cNvPr id="15" name="Picture 14" descr="A white cube with blue text&#10;&#10;Description automatically generated">
            <a:extLst>
              <a:ext uri="{FF2B5EF4-FFF2-40B4-BE49-F238E27FC236}">
                <a16:creationId xmlns:a16="http://schemas.microsoft.com/office/drawing/2014/main" id="{AF1BF26D-92B4-BD96-FA87-757C737B0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9"/>
          <a:stretch/>
        </p:blipFill>
        <p:spPr>
          <a:xfrm>
            <a:off x="1042900" y="3389370"/>
            <a:ext cx="3907363" cy="3164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C767B6-56BF-0F39-5190-2210B1CC28D9}"/>
              </a:ext>
            </a:extLst>
          </p:cNvPr>
          <p:cNvSpPr txBox="1"/>
          <p:nvPr/>
        </p:nvSpPr>
        <p:spPr>
          <a:xfrm>
            <a:off x="2402926" y="3886683"/>
            <a:ext cx="12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White-box</a:t>
            </a:r>
          </a:p>
        </p:txBody>
      </p:sp>
      <p:pic>
        <p:nvPicPr>
          <p:cNvPr id="20" name="Picture 19" descr="A close-up of a line art icon&#10;&#10;Description automatically generated">
            <a:extLst>
              <a:ext uri="{FF2B5EF4-FFF2-40B4-BE49-F238E27FC236}">
                <a16:creationId xmlns:a16="http://schemas.microsoft.com/office/drawing/2014/main" id="{2533F83C-CE78-86BE-EA17-6168CA778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7" t="13968" r="25826" b="28938"/>
          <a:stretch/>
        </p:blipFill>
        <p:spPr>
          <a:xfrm>
            <a:off x="2365912" y="4445358"/>
            <a:ext cx="1224327" cy="1537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44C422-D96D-ACA8-565C-6A915E417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6172617" y="3785132"/>
            <a:ext cx="5427412" cy="2564462"/>
          </a:xfrm>
          <a:prstGeom prst="rect">
            <a:avLst/>
          </a:prstGeom>
        </p:spPr>
      </p:pic>
      <p:pic>
        <p:nvPicPr>
          <p:cNvPr id="24" name="Picture 23" descr="A close-up of a line art icon&#10;&#10;Description automatically generated">
            <a:extLst>
              <a:ext uri="{FF2B5EF4-FFF2-40B4-BE49-F238E27FC236}">
                <a16:creationId xmlns:a16="http://schemas.microsoft.com/office/drawing/2014/main" id="{05A04FC8-A1AA-4B02-8525-B967CE1143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7" t="13968" r="25826" b="28938"/>
          <a:stretch/>
        </p:blipFill>
        <p:spPr>
          <a:xfrm>
            <a:off x="8324535" y="4702273"/>
            <a:ext cx="1059416" cy="1330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1613A-DD8B-FF87-A0E8-05614AA7CA49}"/>
              </a:ext>
            </a:extLst>
          </p:cNvPr>
          <p:cNvSpPr txBox="1"/>
          <p:nvPr/>
        </p:nvSpPr>
        <p:spPr>
          <a:xfrm>
            <a:off x="8433612" y="3837963"/>
            <a:ext cx="126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Black-box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2DA7C-A02B-3EB5-1AA2-8B333564D93F}"/>
              </a:ext>
            </a:extLst>
          </p:cNvPr>
          <p:cNvSpPr txBox="1"/>
          <p:nvPr/>
        </p:nvSpPr>
        <p:spPr>
          <a:xfrm>
            <a:off x="2961753" y="574696"/>
            <a:ext cx="685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World Optimization Problem Setup</a:t>
            </a:r>
          </a:p>
        </p:txBody>
      </p:sp>
    </p:spTree>
    <p:extLst>
      <p:ext uri="{BB962C8B-B14F-4D97-AF65-F5344CB8AC3E}">
        <p14:creationId xmlns:p14="http://schemas.microsoft.com/office/powerpoint/2010/main" val="4578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0" y="11617"/>
            <a:ext cx="1198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we solve an expensive black-box optimization problems?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3093D-E376-A084-21F5-E4F2449F62F2}"/>
              </a:ext>
            </a:extLst>
          </p:cNvPr>
          <p:cNvSpPr txBox="1"/>
          <p:nvPr/>
        </p:nvSpPr>
        <p:spPr>
          <a:xfrm>
            <a:off x="281793" y="970215"/>
            <a:ext cx="1114253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b="1" dirty="0"/>
              <a:t>Material characterization – </a:t>
            </a:r>
            <a:r>
              <a:rPr lang="en-US" sz="2000" b="1" dirty="0">
                <a:solidFill>
                  <a:srgbClr val="FF0000"/>
                </a:solidFill>
              </a:rPr>
              <a:t>Black/Gray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Scanning Probe Microscopy (SPM), Atomic Force Microscopy (AFM), Electron Microscopy, X-ray diffraction spectroscopy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b="1" dirty="0"/>
              <a:t>Simulation models – </a:t>
            </a:r>
            <a:r>
              <a:rPr lang="en-US" sz="2000" b="1" dirty="0">
                <a:solidFill>
                  <a:srgbClr val="FF0000"/>
                </a:solidFill>
              </a:rPr>
              <a:t>Time consuming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Ising</a:t>
            </a:r>
            <a:r>
              <a:rPr lang="en-US" sz="2000" dirty="0"/>
              <a:t> Model, Density Function Theory (DFT), Molecular Dynamics (MD), density matrix renormalization group (DMRG), Quantum Monte Carlo (QMC)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b="1" dirty="0"/>
              <a:t>Material synthesis - </a:t>
            </a:r>
            <a:r>
              <a:rPr lang="en-US" sz="2000" b="1" dirty="0">
                <a:solidFill>
                  <a:srgbClr val="FF0000"/>
                </a:solidFill>
              </a:rPr>
              <a:t>Black/Gray box plus time consuming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Pulsed laser deposition (PLD)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7F5C3-C78E-CBE7-F032-74A0D2328C9A}"/>
              </a:ext>
            </a:extLst>
          </p:cNvPr>
          <p:cNvSpPr txBox="1"/>
          <p:nvPr/>
        </p:nvSpPr>
        <p:spPr>
          <a:xfrm>
            <a:off x="281793" y="4286757"/>
            <a:ext cx="10787283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Goal: A global black-box optimization method with maximum convergence speed.</a:t>
            </a:r>
          </a:p>
          <a:p>
            <a:pPr algn="l"/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6" name="Picture 5" descr="A purple and white background with white text&#10;&#10;Description automatically generated">
            <a:extLst>
              <a:ext uri="{FF2B5EF4-FFF2-40B4-BE49-F238E27FC236}">
                <a16:creationId xmlns:a16="http://schemas.microsoft.com/office/drawing/2014/main" id="{341470DF-89DF-43E6-91CA-98F745B2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6" b="22255"/>
          <a:stretch/>
        </p:blipFill>
        <p:spPr>
          <a:xfrm>
            <a:off x="1865434" y="4809977"/>
            <a:ext cx="7620000" cy="12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CA1C-E1BC-EBD8-8F95-21A319ED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162F63-7D1B-A568-25D4-C9F6DD56D414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DB3318-4D10-5AAB-451E-3DE6E5F8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6" y="24322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4E9FAB1-AA5D-F002-6E02-7152FC72BE5A}"/>
              </a:ext>
            </a:extLst>
          </p:cNvPr>
          <p:cNvSpPr/>
          <p:nvPr/>
        </p:nvSpPr>
        <p:spPr>
          <a:xfrm>
            <a:off x="3532192" y="19177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94983443-C7F9-0912-970C-AA850FF467F4}"/>
              </a:ext>
            </a:extLst>
          </p:cNvPr>
          <p:cNvSpPr/>
          <p:nvPr/>
        </p:nvSpPr>
        <p:spPr>
          <a:xfrm rot="10800000">
            <a:off x="3440221" y="44343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D303-D10A-1A04-C3EE-F631221A3572}"/>
              </a:ext>
            </a:extLst>
          </p:cNvPr>
          <p:cNvSpPr txBox="1"/>
          <p:nvPr/>
        </p:nvSpPr>
        <p:spPr>
          <a:xfrm>
            <a:off x="2008566" y="1459888"/>
            <a:ext cx="55638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ML policy</a:t>
            </a:r>
            <a:r>
              <a:rPr lang="en-US" dirty="0">
                <a:latin typeface="+mn-lt"/>
              </a:rPr>
              <a:t>: Which simulation/experiment to conduct?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E704-12E4-0EC5-CBFF-B9020A5B08A2}"/>
              </a:ext>
            </a:extLst>
          </p:cNvPr>
          <p:cNvSpPr txBox="1"/>
          <p:nvPr/>
        </p:nvSpPr>
        <p:spPr>
          <a:xfrm>
            <a:off x="3589128" y="5031902"/>
            <a:ext cx="19383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simulation result</a:t>
            </a:r>
          </a:p>
        </p:txBody>
      </p:sp>
      <p:pic>
        <p:nvPicPr>
          <p:cNvPr id="13" name="Picture 2" descr="User (computing) - Wikipedia">
            <a:extLst>
              <a:ext uri="{FF2B5EF4-FFF2-40B4-BE49-F238E27FC236}">
                <a16:creationId xmlns:a16="http://schemas.microsoft.com/office/drawing/2014/main" id="{F7C20A9C-C050-4B30-2BEA-9FC88D01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5" y="24322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25F94-36B5-B193-16D4-D9E575CB1962}"/>
              </a:ext>
            </a:extLst>
          </p:cNvPr>
          <p:cNvSpPr txBox="1"/>
          <p:nvPr/>
        </p:nvSpPr>
        <p:spPr>
          <a:xfrm>
            <a:off x="216073" y="3694068"/>
            <a:ext cx="12923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AC3678-B802-3A64-16B5-632C2B46C66F}"/>
              </a:ext>
            </a:extLst>
          </p:cNvPr>
          <p:cNvSpPr/>
          <p:nvPr/>
        </p:nvSpPr>
        <p:spPr>
          <a:xfrm>
            <a:off x="1348286" y="29784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/>
              <p:nvPr/>
            </p:nvSpPr>
            <p:spPr>
              <a:xfrm>
                <a:off x="6897661" y="2016765"/>
                <a:ext cx="36808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61" y="2016765"/>
                <a:ext cx="3680816" cy="830997"/>
              </a:xfrm>
              <a:prstGeom prst="rect">
                <a:avLst/>
              </a:prstGeom>
              <a:blipFill>
                <a:blip r:embed="rId4"/>
                <a:stretch>
                  <a:fillRect l="-2653" t="-27206" r="-17413" b="-1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334CFF9-0E7A-E47E-1B3E-DEA02662E7A4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1998474" y="2581293"/>
            <a:ext cx="405181" cy="406893"/>
          </a:xfrm>
          <a:prstGeom prst="rect">
            <a:avLst/>
          </a:prstGeom>
          <a:ln w="38100">
            <a:noFill/>
          </a:ln>
        </p:spPr>
      </p:pic>
      <p:pic>
        <p:nvPicPr>
          <p:cNvPr id="20" name="Picture 19" descr="Image result for acquisition function bayesian optimization">
            <a:extLst>
              <a:ext uri="{FF2B5EF4-FFF2-40B4-BE49-F238E27FC236}">
                <a16:creationId xmlns:a16="http://schemas.microsoft.com/office/drawing/2014/main" id="{FDB28D9A-0BB6-ADD7-ADD7-02101BBBF44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59" y="2907701"/>
            <a:ext cx="405183" cy="40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B08FC-E773-B065-568C-D3BAB478BED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2" name="Picture 31" descr="Montecarlo Simulation of Ising Model - File Exchange - MATLAB Central">
            <a:extLst>
              <a:ext uri="{FF2B5EF4-FFF2-40B4-BE49-F238E27FC236}">
                <a16:creationId xmlns:a16="http://schemas.microsoft.com/office/drawing/2014/main" id="{302A0D76-B128-93CA-4B89-F2BF3211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4894230" y="2481348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F8656-A860-7F18-DE2D-30B1B76246FB}"/>
              </a:ext>
            </a:extLst>
          </p:cNvPr>
          <p:cNvCxnSpPr>
            <a:cxnSpLocks/>
          </p:cNvCxnSpPr>
          <p:nvPr/>
        </p:nvCxnSpPr>
        <p:spPr>
          <a:xfrm>
            <a:off x="7572461" y="2733423"/>
            <a:ext cx="484611" cy="550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75C420-2030-502E-110D-E89BA398CE48}"/>
              </a:ext>
            </a:extLst>
          </p:cNvPr>
          <p:cNvCxnSpPr>
            <a:cxnSpLocks/>
          </p:cNvCxnSpPr>
          <p:nvPr/>
        </p:nvCxnSpPr>
        <p:spPr>
          <a:xfrm>
            <a:off x="8569552" y="2748277"/>
            <a:ext cx="1592365" cy="531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68707-E069-4CF4-A985-60C61F6CA222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9793215" y="2163851"/>
            <a:ext cx="1468287" cy="377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B1B144-F578-9105-C4DE-7A5B6842F01A}"/>
              </a:ext>
            </a:extLst>
          </p:cNvPr>
          <p:cNvSpPr txBox="1"/>
          <p:nvPr/>
        </p:nvSpPr>
        <p:spPr>
          <a:xfrm>
            <a:off x="7656701" y="3243018"/>
            <a:ext cx="8162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20604-3CD7-508A-98E1-198D5F6C368B}"/>
              </a:ext>
            </a:extLst>
          </p:cNvPr>
          <p:cNvSpPr txBox="1"/>
          <p:nvPr/>
        </p:nvSpPr>
        <p:spPr>
          <a:xfrm>
            <a:off x="9712923" y="3317789"/>
            <a:ext cx="20988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Likelihood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845C-B51C-4D07-5400-9A7940BEB20D}"/>
              </a:ext>
            </a:extLst>
          </p:cNvPr>
          <p:cNvSpPr txBox="1"/>
          <p:nvPr/>
        </p:nvSpPr>
        <p:spPr>
          <a:xfrm>
            <a:off x="10361800" y="1822219"/>
            <a:ext cx="17994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D5B0D-59AC-6372-A5A3-D508D4FBF068}"/>
              </a:ext>
            </a:extLst>
          </p:cNvPr>
          <p:cNvCxnSpPr>
            <a:cxnSpLocks/>
          </p:cNvCxnSpPr>
          <p:nvPr/>
        </p:nvCxnSpPr>
        <p:spPr>
          <a:xfrm>
            <a:off x="7834399" y="2752326"/>
            <a:ext cx="1103457" cy="527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EB95C7-793F-B620-6D9C-A0D1373C9EC6}"/>
              </a:ext>
            </a:extLst>
          </p:cNvPr>
          <p:cNvSpPr txBox="1"/>
          <p:nvPr/>
        </p:nvSpPr>
        <p:spPr>
          <a:xfrm>
            <a:off x="8537485" y="3238969"/>
            <a:ext cx="11109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Evidence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2D03F2-8BA0-9EAE-4EF0-547CCCFBCF72}"/>
              </a:ext>
            </a:extLst>
          </p:cNvPr>
          <p:cNvCxnSpPr>
            <a:cxnSpLocks/>
          </p:cNvCxnSpPr>
          <p:nvPr/>
        </p:nvCxnSpPr>
        <p:spPr>
          <a:xfrm>
            <a:off x="7197643" y="2748277"/>
            <a:ext cx="540154" cy="1006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ECB49D-5DA8-88A1-F4B1-1F1F61C07BF4}"/>
              </a:ext>
            </a:extLst>
          </p:cNvPr>
          <p:cNvSpPr txBox="1"/>
          <p:nvPr/>
        </p:nvSpPr>
        <p:spPr>
          <a:xfrm>
            <a:off x="7337426" y="3714127"/>
            <a:ext cx="130624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69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6" grpId="0"/>
      <p:bldP spid="37" grpId="0"/>
      <p:bldP spid="38" grpId="0"/>
      <p:bldP spid="39" grpId="0"/>
      <p:bldP spid="26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CA1C-E1BC-EBD8-8F95-21A319ED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162F63-7D1B-A568-25D4-C9F6DD56D414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DB3318-4D10-5AAB-451E-3DE6E5F8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6" y="24322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4E9FAB1-AA5D-F002-6E02-7152FC72BE5A}"/>
              </a:ext>
            </a:extLst>
          </p:cNvPr>
          <p:cNvSpPr/>
          <p:nvPr/>
        </p:nvSpPr>
        <p:spPr>
          <a:xfrm>
            <a:off x="3532192" y="19177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94983443-C7F9-0912-970C-AA850FF467F4}"/>
              </a:ext>
            </a:extLst>
          </p:cNvPr>
          <p:cNvSpPr/>
          <p:nvPr/>
        </p:nvSpPr>
        <p:spPr>
          <a:xfrm rot="10800000">
            <a:off x="3440221" y="44343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E704-12E4-0EC5-CBFF-B9020A5B08A2}"/>
              </a:ext>
            </a:extLst>
          </p:cNvPr>
          <p:cNvSpPr txBox="1"/>
          <p:nvPr/>
        </p:nvSpPr>
        <p:spPr>
          <a:xfrm>
            <a:off x="3589128" y="5031902"/>
            <a:ext cx="19383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simulation result</a:t>
            </a:r>
          </a:p>
        </p:txBody>
      </p:sp>
      <p:pic>
        <p:nvPicPr>
          <p:cNvPr id="13" name="Picture 2" descr="User (computing) - Wikipedia">
            <a:extLst>
              <a:ext uri="{FF2B5EF4-FFF2-40B4-BE49-F238E27FC236}">
                <a16:creationId xmlns:a16="http://schemas.microsoft.com/office/drawing/2014/main" id="{F7C20A9C-C050-4B30-2BEA-9FC88D01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5" y="24322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25F94-36B5-B193-16D4-D9E575CB1962}"/>
              </a:ext>
            </a:extLst>
          </p:cNvPr>
          <p:cNvSpPr txBox="1"/>
          <p:nvPr/>
        </p:nvSpPr>
        <p:spPr>
          <a:xfrm>
            <a:off x="216073" y="3694068"/>
            <a:ext cx="12923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AC3678-B802-3A64-16B5-632C2B46C66F}"/>
              </a:ext>
            </a:extLst>
          </p:cNvPr>
          <p:cNvSpPr/>
          <p:nvPr/>
        </p:nvSpPr>
        <p:spPr>
          <a:xfrm>
            <a:off x="1348286" y="29784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/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  <a:blipFill>
                <a:blip r:embed="rId4"/>
                <a:stretch>
                  <a:fillRect l="-2000" t="-27206" r="-7125" b="-1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58DA28-1107-7681-2C6B-DDF92D23E0C7}"/>
              </a:ext>
            </a:extLst>
          </p:cNvPr>
          <p:cNvSpPr txBox="1"/>
          <p:nvPr/>
        </p:nvSpPr>
        <p:spPr>
          <a:xfrm>
            <a:off x="7997937" y="3260281"/>
            <a:ext cx="3300904" cy="1338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Function to optimize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Expensive</a:t>
            </a:r>
            <a:r>
              <a:rPr lang="en-US" dirty="0">
                <a:latin typeface="+mn-lt"/>
              </a:rPr>
              <a:t> to evaluate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Black-box</a:t>
            </a:r>
            <a:r>
              <a:rPr lang="en-US" dirty="0">
                <a:latin typeface="+mn-lt"/>
              </a:rPr>
              <a:t> in experiments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2CF14-C0DA-6D2A-F0AF-D51F2C215C4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769039" y="2764427"/>
            <a:ext cx="1879350" cy="495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34CFF9-0E7A-E47E-1B3E-DEA02662E7A4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1998474" y="2581293"/>
            <a:ext cx="405181" cy="406893"/>
          </a:xfrm>
          <a:prstGeom prst="rect">
            <a:avLst/>
          </a:prstGeom>
          <a:ln w="38100">
            <a:noFill/>
          </a:ln>
        </p:spPr>
      </p:pic>
      <p:pic>
        <p:nvPicPr>
          <p:cNvPr id="20" name="Picture 19" descr="Image result for acquisition function bayesian optimization">
            <a:extLst>
              <a:ext uri="{FF2B5EF4-FFF2-40B4-BE49-F238E27FC236}">
                <a16:creationId xmlns:a16="http://schemas.microsoft.com/office/drawing/2014/main" id="{FDB28D9A-0BB6-ADD7-ADD7-02101BBBF44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59" y="2907701"/>
            <a:ext cx="405183" cy="40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B08FC-E773-B065-568C-D3BAB478BED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2" name="Picture 31" descr="Montecarlo Simulation of Ising Model - File Exchange - MATLAB Central">
            <a:extLst>
              <a:ext uri="{FF2B5EF4-FFF2-40B4-BE49-F238E27FC236}">
                <a16:creationId xmlns:a16="http://schemas.microsoft.com/office/drawing/2014/main" id="{302A0D76-B128-93CA-4B89-F2BF3211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4894230" y="2481348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AB7710-3652-8599-ABDF-C70AD41F3C3B}"/>
              </a:ext>
            </a:extLst>
          </p:cNvPr>
          <p:cNvSpPr txBox="1"/>
          <p:nvPr/>
        </p:nvSpPr>
        <p:spPr>
          <a:xfrm>
            <a:off x="7495203" y="4977834"/>
            <a:ext cx="430637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How to building posterior model?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F8656-A860-7F18-DE2D-30B1B76246FB}"/>
              </a:ext>
            </a:extLst>
          </p:cNvPr>
          <p:cNvCxnSpPr>
            <a:cxnSpLocks/>
          </p:cNvCxnSpPr>
          <p:nvPr/>
        </p:nvCxnSpPr>
        <p:spPr>
          <a:xfrm flipH="1" flipV="1">
            <a:off x="8220996" y="1827403"/>
            <a:ext cx="191452" cy="711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75C420-2030-502E-110D-E89BA398CE4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9422387" y="1679912"/>
            <a:ext cx="762164" cy="80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68707-E069-4CF4-A985-60C61F6CA222}"/>
              </a:ext>
            </a:extLst>
          </p:cNvPr>
          <p:cNvCxnSpPr>
            <a:cxnSpLocks/>
          </p:cNvCxnSpPr>
          <p:nvPr/>
        </p:nvCxnSpPr>
        <p:spPr>
          <a:xfrm flipV="1">
            <a:off x="10888761" y="2113677"/>
            <a:ext cx="184533" cy="415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B1B144-F578-9105-C4DE-7A5B6842F01A}"/>
              </a:ext>
            </a:extLst>
          </p:cNvPr>
          <p:cNvSpPr txBox="1"/>
          <p:nvPr/>
        </p:nvSpPr>
        <p:spPr>
          <a:xfrm>
            <a:off x="7495203" y="1522474"/>
            <a:ext cx="16546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20604-3CD7-508A-98E1-198D5F6C368B}"/>
              </a:ext>
            </a:extLst>
          </p:cNvPr>
          <p:cNvSpPr txBox="1"/>
          <p:nvPr/>
        </p:nvSpPr>
        <p:spPr>
          <a:xfrm>
            <a:off x="8955340" y="839682"/>
            <a:ext cx="24584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Likelihood function: </a:t>
            </a:r>
            <a:r>
              <a:rPr lang="en-US" b="1" dirty="0">
                <a:latin typeface="+mn-lt"/>
              </a:rPr>
              <a:t>How likely the data we have observed?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845C-B51C-4D07-5400-9A7940BEB20D}"/>
              </a:ext>
            </a:extLst>
          </p:cNvPr>
          <p:cNvSpPr txBox="1"/>
          <p:nvPr/>
        </p:nvSpPr>
        <p:spPr>
          <a:xfrm>
            <a:off x="10361800" y="1822219"/>
            <a:ext cx="1343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 belief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A43061D-C4F6-8845-1180-346FA96BF1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6281" y="2852345"/>
            <a:ext cx="2391029" cy="2153185"/>
          </a:xfrm>
          <a:prstGeom prst="bentConnector3">
            <a:avLst>
              <a:gd name="adj1" fmla="val 88641"/>
            </a:avLst>
          </a:prstGeom>
          <a:ln w="381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AB2459-668C-FE3D-09E5-F33D6B33E5BA}"/>
              </a:ext>
            </a:extLst>
          </p:cNvPr>
          <p:cNvSpPr txBox="1"/>
          <p:nvPr/>
        </p:nvSpPr>
        <p:spPr>
          <a:xfrm>
            <a:off x="2008566" y="1459888"/>
            <a:ext cx="55638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ML policy</a:t>
            </a:r>
            <a:r>
              <a:rPr lang="en-US" dirty="0">
                <a:latin typeface="+mn-lt"/>
              </a:rPr>
              <a:t>: Which simulation/experiment to conduct?</a:t>
            </a:r>
          </a:p>
        </p:txBody>
      </p:sp>
    </p:spTree>
    <p:extLst>
      <p:ext uri="{BB962C8B-B14F-4D97-AF65-F5344CB8AC3E}">
        <p14:creationId xmlns:p14="http://schemas.microsoft.com/office/powerpoint/2010/main" val="189775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33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A4227-0413-192B-C928-B10EFA3B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C57468-BC59-1421-2088-145DFEF34155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B8B7-FBA0-075F-39FD-36F161F5D6C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15AAF-EF55-467A-8FF7-738D6F19E002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8167F-A3E5-9BAF-36B0-164F6156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EEE2DB-661C-BBE6-36E2-F0EB959E0B0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25ABD7-E725-C05C-9F46-D7A16A9B15CA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D7CFC-4FC4-F780-46C7-9084221DE73C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097F7-DB44-D6C4-D8EA-F8FA016232B3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Picture 15" descr="Image result for acquisition function bayesian optimization">
            <a:extLst>
              <a:ext uri="{FF2B5EF4-FFF2-40B4-BE49-F238E27FC236}">
                <a16:creationId xmlns:a16="http://schemas.microsoft.com/office/drawing/2014/main" id="{7D2C43C1-7A92-DEB6-B54B-CEA52A171AC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ontecarlo Simulation of Ising Model - File Exchange - MATLAB Central">
            <a:extLst>
              <a:ext uri="{FF2B5EF4-FFF2-40B4-BE49-F238E27FC236}">
                <a16:creationId xmlns:a16="http://schemas.microsoft.com/office/drawing/2014/main" id="{0CC9F3C9-5FEF-D673-134E-10320D8B5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35BAF-1CBB-605E-8E94-EC9D835667B3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/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EF0D12E3-7F27-0A43-84B2-3A9B3C3E2A58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05EBF-73DC-9417-8965-90BF4E524A29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3925199" y="4367925"/>
            <a:ext cx="1916671" cy="351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5F6427-0143-ABA9-AF11-8EEF2CBB3B5A}"/>
              </a:ext>
            </a:extLst>
          </p:cNvPr>
          <p:cNvSpPr/>
          <p:nvPr/>
        </p:nvSpPr>
        <p:spPr>
          <a:xfrm>
            <a:off x="2442938" y="4719549"/>
            <a:ext cx="2964522" cy="5067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42E4C-47CD-FFD0-9DE2-1A0E30BF03B0}"/>
              </a:ext>
            </a:extLst>
          </p:cNvPr>
          <p:cNvSpPr txBox="1"/>
          <p:nvPr/>
        </p:nvSpPr>
        <p:spPr>
          <a:xfrm>
            <a:off x="848469" y="3998593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Zero mean function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A03EC-8800-DE9B-433C-7CBF5A2E7BB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946019" y="4367925"/>
            <a:ext cx="1916671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3ED-4ABB-2946-4F5A-8B89B1EC1988}"/>
              </a:ext>
            </a:extLst>
          </p:cNvPr>
          <p:cNvSpPr txBox="1"/>
          <p:nvPr/>
        </p:nvSpPr>
        <p:spPr>
          <a:xfrm>
            <a:off x="530147" y="5187275"/>
            <a:ext cx="24757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Covariance function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422ED-1D78-DA8E-726F-4C56ACF852F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768025" y="5556607"/>
            <a:ext cx="298136" cy="179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2A8F9C7-9702-DD25-E371-A44717EA4A6B}"/>
              </a:ext>
            </a:extLst>
          </p:cNvPr>
          <p:cNvSpPr/>
          <p:nvPr/>
        </p:nvSpPr>
        <p:spPr>
          <a:xfrm>
            <a:off x="6507782" y="4101136"/>
            <a:ext cx="249268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A9824E-C5E7-CCF7-31DF-EAA723E08820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6632416" y="4455654"/>
            <a:ext cx="455748" cy="232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/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Instrumental noise ~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blipFill>
                <a:blip r:embed="rId9"/>
                <a:stretch>
                  <a:fillRect l="-2500" t="-3774" b="-1603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/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+mn-lt"/>
                  </a:rPr>
                  <a:t>Methods: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Maximum Likelihood Estimation (MLE),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Monte Carlo Markov Chain (MCMC)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blipFill>
                <a:blip r:embed="rId10"/>
                <a:stretch>
                  <a:fillRect l="-1490" t="-2463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7D3F42-6C17-4F9D-F04C-2243BDE6F771}"/>
              </a:ext>
            </a:extLst>
          </p:cNvPr>
          <p:cNvCxnSpPr>
            <a:cxnSpLocks/>
          </p:cNvCxnSpPr>
          <p:nvPr/>
        </p:nvCxnSpPr>
        <p:spPr>
          <a:xfrm flipH="1">
            <a:off x="3552393" y="5105400"/>
            <a:ext cx="790701" cy="564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2455FE-4DC0-8FE7-B0F7-84C55BFE61E1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A2E4-F0F3-E201-894B-9F547998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5D6B31D-027F-A1ED-C6B8-B07C428BBD31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34589-86E8-965C-6E67-55DF0C2D2D6E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068C6-A895-740F-1CB4-98CD838B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CD69B1-E107-C63E-1271-275AB4A2003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1234E-8486-2F22-0568-E995DA60C238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6E521-9619-98B2-CE20-FC9485E98B43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E3E70-761B-9D6D-9071-FB8D239098F4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Picture 16" descr="Image result for acquisition function bayesian optimization">
            <a:extLst>
              <a:ext uri="{FF2B5EF4-FFF2-40B4-BE49-F238E27FC236}">
                <a16:creationId xmlns:a16="http://schemas.microsoft.com/office/drawing/2014/main" id="{C9D2FC33-912B-51CC-1C0A-17EC036762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FBB86233-808D-DB3E-8EF9-E8127483A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5485B2-E9D3-CCC5-468B-18CB7CFA1029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D5C3139-E57F-202C-A4DD-23EB9787A57B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376885-48F3-C071-9AB8-F5A2163AE0E0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/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𝐴𝑑𝑑𝑖𝑛𝑔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064AB-4FD5-4D73-37BD-8F138CE4155D}"/>
              </a:ext>
            </a:extLst>
          </p:cNvPr>
          <p:cNvCxnSpPr>
            <a:cxnSpLocks/>
          </p:cNvCxnSpPr>
          <p:nvPr/>
        </p:nvCxnSpPr>
        <p:spPr>
          <a:xfrm flipH="1">
            <a:off x="4608790" y="498229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E44C3-1838-82E7-D3A8-2E16D1BDBBD7}"/>
              </a:ext>
            </a:extLst>
          </p:cNvPr>
          <p:cNvSpPr txBox="1"/>
          <p:nvPr/>
        </p:nvSpPr>
        <p:spPr>
          <a:xfrm>
            <a:off x="4342193" y="4639032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Standard deviation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7783B-92F9-AC84-AA56-EBC7C2074C65}"/>
              </a:ext>
            </a:extLst>
          </p:cNvPr>
          <p:cNvCxnSpPr>
            <a:cxnSpLocks/>
          </p:cNvCxnSpPr>
          <p:nvPr/>
        </p:nvCxnSpPr>
        <p:spPr>
          <a:xfrm>
            <a:off x="3942272" y="5063956"/>
            <a:ext cx="256943" cy="12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6E2B00-A4F1-489D-FCA1-FF72ADEA58FD}"/>
              </a:ext>
            </a:extLst>
          </p:cNvPr>
          <p:cNvSpPr txBox="1"/>
          <p:nvPr/>
        </p:nvSpPr>
        <p:spPr>
          <a:xfrm>
            <a:off x="2844722" y="4693817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Kernel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/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57BA9-E204-12AF-FBBE-E0B0E8931D92}"/>
              </a:ext>
            </a:extLst>
          </p:cNvPr>
          <p:cNvCxnSpPr>
            <a:cxnSpLocks/>
          </p:cNvCxnSpPr>
          <p:nvPr/>
        </p:nvCxnSpPr>
        <p:spPr>
          <a:xfrm>
            <a:off x="3665815" y="5426396"/>
            <a:ext cx="138434" cy="354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B028A7-B1EA-ADE6-7EC7-C9FD3F65CBB8}"/>
              </a:ext>
            </a:extLst>
          </p:cNvPr>
          <p:cNvSpPr txBox="1"/>
          <p:nvPr/>
        </p:nvSpPr>
        <p:spPr>
          <a:xfrm>
            <a:off x="2583193" y="4113577"/>
            <a:ext cx="36824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Marginal Probability Distribution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E48292-A683-69F1-09FD-8F62FBB04F7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505566" y="4284393"/>
            <a:ext cx="1077627" cy="921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T Orange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e7f05b-413c-43f0-a405-4782f1c736f4" xsi:nil="true"/>
    <lcf76f155ced4ddcb4097134ff3c332f xmlns="52c5501b-ac23-4643-b2d1-99050004ec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1BD7F6CCAC64B93684AA8AE864A1B" ma:contentTypeVersion="12" ma:contentTypeDescription="Create a new document." ma:contentTypeScope="" ma:versionID="38e8921b4ffc5a19ddc489ead4d6a15b">
  <xsd:schema xmlns:xsd="http://www.w3.org/2001/XMLSchema" xmlns:xs="http://www.w3.org/2001/XMLSchema" xmlns:p="http://schemas.microsoft.com/office/2006/metadata/properties" xmlns:ns2="52c5501b-ac23-4643-b2d1-99050004ecce" xmlns:ns3="6ce7f05b-413c-43f0-a405-4782f1c736f4" targetNamespace="http://schemas.microsoft.com/office/2006/metadata/properties" ma:root="true" ma:fieldsID="8a46bf21d1fc3c9445298d80ceefc7ee" ns2:_="" ns3:_="">
    <xsd:import namespace="52c5501b-ac23-4643-b2d1-99050004ecce"/>
    <xsd:import namespace="6ce7f05b-413c-43f0-a405-4782f1c73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5501b-ac23-4643-b2d1-99050004e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7f05b-413c-43f0-a405-4782f1c736f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2bf9304-f7fb-41c5-9e73-b4e8f25489c7}" ma:internalName="TaxCatchAll" ma:showField="CatchAllData" ma:web="6ce7f05b-413c-43f0-a405-4782f1c736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9BC2A7-41B9-40E4-9FB9-A3E90383D966}">
  <ds:schemaRefs>
    <ds:schemaRef ds:uri="http://schemas.microsoft.com/office/2006/metadata/properties"/>
    <ds:schemaRef ds:uri="http://schemas.microsoft.com/office/infopath/2007/PartnerControls"/>
    <ds:schemaRef ds:uri="6ce7f05b-413c-43f0-a405-4782f1c736f4"/>
    <ds:schemaRef ds:uri="52c5501b-ac23-4643-b2d1-99050004ecce"/>
  </ds:schemaRefs>
</ds:datastoreItem>
</file>

<file path=customXml/itemProps2.xml><?xml version="1.0" encoding="utf-8"?>
<ds:datastoreItem xmlns:ds="http://schemas.openxmlformats.org/officeDocument/2006/customXml" ds:itemID="{50797437-ED22-48AA-8B68-C92C13E91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c5501b-ac23-4643-b2d1-99050004ecce"/>
    <ds:schemaRef ds:uri="6ce7f05b-413c-43f0-a405-4782f1c73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5E3FDB-9455-45B1-A394-350EF3CAE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11284</TotalTime>
  <Words>1128</Words>
  <Application>Microsoft Office PowerPoint</Application>
  <PresentationFormat>Widescreen</PresentationFormat>
  <Paragraphs>237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Nova</vt:lpstr>
      <vt:lpstr>Arial Nova Light</vt:lpstr>
      <vt:lpstr>Calibri</vt:lpstr>
      <vt:lpstr>Cambria Math</vt:lpstr>
      <vt:lpstr>Roboto</vt:lpstr>
      <vt:lpstr>UTK 2020_Orange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Arpan Biswas</cp:lastModifiedBy>
  <cp:revision>169</cp:revision>
  <dcterms:created xsi:type="dcterms:W3CDTF">2019-10-24T14:01:45Z</dcterms:created>
  <dcterms:modified xsi:type="dcterms:W3CDTF">2024-07-10T16:58:00Z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</Properties>
</file>